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71" r:id="rId2"/>
    <p:sldId id="257" r:id="rId3"/>
    <p:sldId id="471" r:id="rId4"/>
    <p:sldId id="328" r:id="rId5"/>
    <p:sldId id="331" r:id="rId6"/>
    <p:sldId id="355" r:id="rId7"/>
    <p:sldId id="354" r:id="rId8"/>
    <p:sldId id="367" r:id="rId9"/>
    <p:sldId id="358" r:id="rId10"/>
    <p:sldId id="344" r:id="rId11"/>
    <p:sldId id="263" r:id="rId12"/>
    <p:sldId id="352" r:id="rId13"/>
    <p:sldId id="368" r:id="rId14"/>
    <p:sldId id="473" r:id="rId15"/>
    <p:sldId id="472" r:id="rId16"/>
    <p:sldId id="361" r:id="rId17"/>
    <p:sldId id="474" r:id="rId18"/>
    <p:sldId id="4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2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1" d="100"/>
          <a:sy n="121"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Data\FALL%20CHINOOK\Redd%20Surveys\Tucannon%20FCH%20SGS%20Redd%20Carcass%20and%20Fish%20Estimates%204_23_23%20JB.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file:///C:\Data\FALL%20CHINOOK\Redd%20Surveys\Tucannon%20FCH%20SGS%20Redd%20Carcass%20and%20Fish%20Estimates%204_23_23%20JB.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dirty="0">
                <a:solidFill>
                  <a:schemeClr val="tx1"/>
                </a:solidFill>
              </a:rPr>
              <a:t>Tucannon</a:t>
            </a:r>
            <a:r>
              <a:rPr lang="en-US" sz="2800" b="1" baseline="0" dirty="0">
                <a:solidFill>
                  <a:schemeClr val="tx1"/>
                </a:solidFill>
              </a:rPr>
              <a:t> River Spring Chinook Returns</a:t>
            </a:r>
            <a:endParaRPr lang="en-US" sz="2800" b="1" dirty="0">
              <a:solidFill>
                <a:schemeClr val="tx1"/>
              </a:solidFill>
            </a:endParaRP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286464923756621E-2"/>
          <c:y val="9.6864665354330706E-2"/>
          <c:w val="0.8608519723605258"/>
          <c:h val="0.7749923231412611"/>
        </c:manualLayout>
      </c:layout>
      <c:barChart>
        <c:barDir val="col"/>
        <c:grouping val="stacked"/>
        <c:varyColors val="0"/>
        <c:ser>
          <c:idx val="0"/>
          <c:order val="0"/>
          <c:tx>
            <c:strRef>
              <c:f>Sheet1!$B$1</c:f>
              <c:strCache>
                <c:ptCount val="1"/>
                <c:pt idx="0">
                  <c:v>Hatchery</c:v>
                </c:pt>
              </c:strCache>
            </c:strRef>
          </c:tx>
          <c:spPr>
            <a:solidFill>
              <a:schemeClr val="tx1"/>
            </a:solidFill>
            <a:ln>
              <a:solidFill>
                <a:schemeClr val="tx1"/>
              </a:solidFill>
            </a:ln>
            <a:effectLst/>
          </c:spPr>
          <c:invertIfNegative val="0"/>
          <c:dPt>
            <c:idx val="65"/>
            <c:invertIfNegative val="0"/>
            <c:bubble3D val="0"/>
            <c:spPr>
              <a:solidFill>
                <a:srgbClr val="DB03CC"/>
              </a:solidFill>
              <a:ln>
                <a:solidFill>
                  <a:schemeClr val="tx1"/>
                </a:solidFill>
              </a:ln>
              <a:effectLst/>
            </c:spPr>
            <c:extLst xmlns:c16r2="http://schemas.microsoft.com/office/drawing/2015/06/chart">
              <c:ext xmlns:c16="http://schemas.microsoft.com/office/drawing/2014/chart" uri="{C3380CC4-5D6E-409C-BE32-E72D297353CC}">
                <c16:uniqueId val="{00000001-610D-458C-92D1-032FF8F678B5}"/>
              </c:ext>
            </c:extLst>
          </c:dPt>
          <c:cat>
            <c:numRef>
              <c:f>Sheet1!$A$2:$A$67</c:f>
              <c:numCache>
                <c:formatCode>General</c:formatCode>
                <c:ptCount val="6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pt idx="56">
                  <c:v>2014</c:v>
                </c:pt>
                <c:pt idx="57">
                  <c:v>2015</c:v>
                </c:pt>
                <c:pt idx="58">
                  <c:v>2016</c:v>
                </c:pt>
                <c:pt idx="59">
                  <c:v>2017</c:v>
                </c:pt>
                <c:pt idx="60">
                  <c:v>2018</c:v>
                </c:pt>
                <c:pt idx="61">
                  <c:v>2019</c:v>
                </c:pt>
                <c:pt idx="62">
                  <c:v>2020</c:v>
                </c:pt>
                <c:pt idx="63">
                  <c:v>2021</c:v>
                </c:pt>
                <c:pt idx="64">
                  <c:v>2022</c:v>
                </c:pt>
                <c:pt idx="65">
                  <c:v>2023</c:v>
                </c:pt>
              </c:numCache>
            </c:numRef>
          </c:cat>
          <c:val>
            <c:numRef>
              <c:f>Sheet1!$B$2:$B$67</c:f>
              <c:numCache>
                <c:formatCode>General</c:formatCode>
                <c:ptCount val="66"/>
                <c:pt idx="30">
                  <c:v>17</c:v>
                </c:pt>
                <c:pt idx="31">
                  <c:v>107</c:v>
                </c:pt>
                <c:pt idx="32">
                  <c:v>254</c:v>
                </c:pt>
                <c:pt idx="33">
                  <c:v>260</c:v>
                </c:pt>
                <c:pt idx="34">
                  <c:v>282</c:v>
                </c:pt>
                <c:pt idx="35">
                  <c:v>229</c:v>
                </c:pt>
                <c:pt idx="36">
                  <c:v>42</c:v>
                </c:pt>
                <c:pt idx="37">
                  <c:v>33</c:v>
                </c:pt>
                <c:pt idx="38">
                  <c:v>80</c:v>
                </c:pt>
                <c:pt idx="39">
                  <c:v>122</c:v>
                </c:pt>
                <c:pt idx="40">
                  <c:v>55</c:v>
                </c:pt>
                <c:pt idx="41">
                  <c:v>242</c:v>
                </c:pt>
                <c:pt idx="42">
                  <c:v>256</c:v>
                </c:pt>
                <c:pt idx="43">
                  <c:v>289</c:v>
                </c:pt>
                <c:pt idx="44">
                  <c:v>653</c:v>
                </c:pt>
                <c:pt idx="45">
                  <c:v>195</c:v>
                </c:pt>
                <c:pt idx="46">
                  <c:v>172</c:v>
                </c:pt>
                <c:pt idx="47">
                  <c:v>135</c:v>
                </c:pt>
                <c:pt idx="48">
                  <c:v>114</c:v>
                </c:pt>
                <c:pt idx="49">
                  <c:v>144</c:v>
                </c:pt>
                <c:pt idx="50">
                  <c:v>655</c:v>
                </c:pt>
                <c:pt idx="51">
                  <c:v>1116</c:v>
                </c:pt>
                <c:pt idx="52">
                  <c:v>1085</c:v>
                </c:pt>
                <c:pt idx="53">
                  <c:v>546</c:v>
                </c:pt>
                <c:pt idx="54">
                  <c:v>420</c:v>
                </c:pt>
                <c:pt idx="55">
                  <c:v>368</c:v>
                </c:pt>
                <c:pt idx="56">
                  <c:v>185</c:v>
                </c:pt>
                <c:pt idx="57">
                  <c:v>1048</c:v>
                </c:pt>
                <c:pt idx="58">
                  <c:v>526</c:v>
                </c:pt>
                <c:pt idx="59">
                  <c:v>442</c:v>
                </c:pt>
                <c:pt idx="60">
                  <c:v>463</c:v>
                </c:pt>
                <c:pt idx="61">
                  <c:v>157</c:v>
                </c:pt>
                <c:pt idx="62">
                  <c:v>25</c:v>
                </c:pt>
                <c:pt idx="63">
                  <c:v>107</c:v>
                </c:pt>
                <c:pt idx="64">
                  <c:v>53</c:v>
                </c:pt>
                <c:pt idx="65">
                  <c:v>80</c:v>
                </c:pt>
              </c:numCache>
            </c:numRef>
          </c:val>
          <c:extLst xmlns:c16r2="http://schemas.microsoft.com/office/drawing/2015/06/chart">
            <c:ext xmlns:c16="http://schemas.microsoft.com/office/drawing/2014/chart" uri="{C3380CC4-5D6E-409C-BE32-E72D297353CC}">
              <c16:uniqueId val="{00000000-2459-45D0-B7D3-E17EE4F4D09D}"/>
            </c:ext>
          </c:extLst>
        </c:ser>
        <c:ser>
          <c:idx val="1"/>
          <c:order val="1"/>
          <c:tx>
            <c:strRef>
              <c:f>Sheet1!$C$1</c:f>
              <c:strCache>
                <c:ptCount val="1"/>
                <c:pt idx="0">
                  <c:v>Natural</c:v>
                </c:pt>
              </c:strCache>
            </c:strRef>
          </c:tx>
          <c:spPr>
            <a:solidFill>
              <a:schemeClr val="bg1">
                <a:lumMod val="75000"/>
              </a:schemeClr>
            </a:solidFill>
            <a:ln>
              <a:solidFill>
                <a:schemeClr val="tx1"/>
              </a:solidFill>
            </a:ln>
            <a:effectLst/>
          </c:spPr>
          <c:invertIfNegative val="0"/>
          <c:dPt>
            <c:idx val="65"/>
            <c:invertIfNegative val="0"/>
            <c:bubble3D val="0"/>
            <c:spPr>
              <a:solidFill>
                <a:srgbClr val="EC92E6"/>
              </a:solidFill>
              <a:ln>
                <a:solidFill>
                  <a:schemeClr val="tx1"/>
                </a:solidFill>
              </a:ln>
              <a:effectLst/>
            </c:spPr>
            <c:extLst xmlns:c16r2="http://schemas.microsoft.com/office/drawing/2015/06/chart">
              <c:ext xmlns:c16="http://schemas.microsoft.com/office/drawing/2014/chart" uri="{C3380CC4-5D6E-409C-BE32-E72D297353CC}">
                <c16:uniqueId val="{00000000-610D-458C-92D1-032FF8F678B5}"/>
              </c:ext>
            </c:extLst>
          </c:dPt>
          <c:cat>
            <c:numRef>
              <c:f>Sheet1!$A$2:$A$67</c:f>
              <c:numCache>
                <c:formatCode>General</c:formatCode>
                <c:ptCount val="6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pt idx="56">
                  <c:v>2014</c:v>
                </c:pt>
                <c:pt idx="57">
                  <c:v>2015</c:v>
                </c:pt>
                <c:pt idx="58">
                  <c:v>2016</c:v>
                </c:pt>
                <c:pt idx="59">
                  <c:v>2017</c:v>
                </c:pt>
                <c:pt idx="60">
                  <c:v>2018</c:v>
                </c:pt>
                <c:pt idx="61">
                  <c:v>2019</c:v>
                </c:pt>
                <c:pt idx="62">
                  <c:v>2020</c:v>
                </c:pt>
                <c:pt idx="63">
                  <c:v>2021</c:v>
                </c:pt>
                <c:pt idx="64">
                  <c:v>2022</c:v>
                </c:pt>
                <c:pt idx="65">
                  <c:v>2023</c:v>
                </c:pt>
              </c:numCache>
            </c:numRef>
          </c:cat>
          <c:val>
            <c:numRef>
              <c:f>Sheet1!$C$2:$C$67</c:f>
              <c:numCache>
                <c:formatCode>0</c:formatCode>
                <c:ptCount val="66"/>
                <c:pt idx="0">
                  <c:v>874.89020079151658</c:v>
                </c:pt>
                <c:pt idx="1">
                  <c:v>962.64310631253238</c:v>
                </c:pt>
                <c:pt idx="2">
                  <c:v>791.53408390549089</c:v>
                </c:pt>
                <c:pt idx="3">
                  <c:v>1581.9278903839759</c:v>
                </c:pt>
                <c:pt idx="4">
                  <c:v>845.43029705849744</c:v>
                </c:pt>
                <c:pt idx="5">
                  <c:v>409.77811050975782</c:v>
                </c:pt>
                <c:pt idx="6">
                  <c:v>1038.9310829092967</c:v>
                </c:pt>
                <c:pt idx="7">
                  <c:v>486.36496223170906</c:v>
                </c:pt>
                <c:pt idx="8">
                  <c:v>1181.4724060442122</c:v>
                </c:pt>
                <c:pt idx="9">
                  <c:v>817.32217254578927</c:v>
                </c:pt>
                <c:pt idx="10">
                  <c:v>344.6119335971722</c:v>
                </c:pt>
                <c:pt idx="11">
                  <c:v>1038.9310829092967</c:v>
                </c:pt>
                <c:pt idx="12">
                  <c:v>1054.6599072192851</c:v>
                </c:pt>
                <c:pt idx="13">
                  <c:v>201.04142112341785</c:v>
                </c:pt>
                <c:pt idx="14">
                  <c:v>385.3324706804691</c:v>
                </c:pt>
                <c:pt idx="15">
                  <c:v>432.99164479622954</c:v>
                </c:pt>
                <c:pt idx="16">
                  <c:v>344.6119335971722</c:v>
                </c:pt>
                <c:pt idx="17">
                  <c:v>661.43929946957326</c:v>
                </c:pt>
                <c:pt idx="18">
                  <c:v>324.08295512295706</c:v>
                </c:pt>
                <c:pt idx="19">
                  <c:v>317.26303890977431</c:v>
                </c:pt>
                <c:pt idx="22">
                  <c:v>624.498059820702</c:v>
                </c:pt>
                <c:pt idx="23">
                  <c:v>851.53680865764022</c:v>
                </c:pt>
                <c:pt idx="24">
                  <c:v>624.498059820702</c:v>
                </c:pt>
                <c:pt idx="25">
                  <c:v>562.74124689977407</c:v>
                </c:pt>
                <c:pt idx="26">
                  <c:v>585.58778098511448</c:v>
                </c:pt>
                <c:pt idx="27" formatCode="General">
                  <c:v>844</c:v>
                </c:pt>
                <c:pt idx="28" formatCode="General">
                  <c:v>636</c:v>
                </c:pt>
                <c:pt idx="29" formatCode="General">
                  <c:v>582</c:v>
                </c:pt>
                <c:pt idx="30" formatCode="General">
                  <c:v>412</c:v>
                </c:pt>
                <c:pt idx="31" formatCode="General">
                  <c:v>338</c:v>
                </c:pt>
                <c:pt idx="32" formatCode="General">
                  <c:v>492</c:v>
                </c:pt>
                <c:pt idx="33" formatCode="General">
                  <c:v>260</c:v>
                </c:pt>
                <c:pt idx="34" formatCode="General">
                  <c:v>390</c:v>
                </c:pt>
                <c:pt idx="35" formatCode="General">
                  <c:v>304</c:v>
                </c:pt>
                <c:pt idx="36" formatCode="General">
                  <c:v>98</c:v>
                </c:pt>
                <c:pt idx="37" formatCode="General">
                  <c:v>21</c:v>
                </c:pt>
                <c:pt idx="38" formatCode="General">
                  <c:v>143</c:v>
                </c:pt>
                <c:pt idx="39" formatCode="General">
                  <c:v>122</c:v>
                </c:pt>
                <c:pt idx="40" formatCode="General">
                  <c:v>85</c:v>
                </c:pt>
                <c:pt idx="41" formatCode="General">
                  <c:v>2</c:v>
                </c:pt>
                <c:pt idx="42" formatCode="General">
                  <c:v>81</c:v>
                </c:pt>
                <c:pt idx="43" formatCode="General">
                  <c:v>708</c:v>
                </c:pt>
                <c:pt idx="44" formatCode="General">
                  <c:v>351</c:v>
                </c:pt>
                <c:pt idx="45" formatCode="General">
                  <c:v>248</c:v>
                </c:pt>
                <c:pt idx="46" formatCode="General">
                  <c:v>400</c:v>
                </c:pt>
                <c:pt idx="47" formatCode="General">
                  <c:v>300</c:v>
                </c:pt>
                <c:pt idx="48" formatCode="General">
                  <c:v>152</c:v>
                </c:pt>
                <c:pt idx="49" formatCode="General">
                  <c:v>200</c:v>
                </c:pt>
                <c:pt idx="50" formatCode="General">
                  <c:v>536</c:v>
                </c:pt>
                <c:pt idx="51" formatCode="General">
                  <c:v>744</c:v>
                </c:pt>
                <c:pt idx="52" formatCode="General">
                  <c:v>1438</c:v>
                </c:pt>
                <c:pt idx="53" formatCode="General">
                  <c:v>754</c:v>
                </c:pt>
                <c:pt idx="54" formatCode="General">
                  <c:v>815</c:v>
                </c:pt>
                <c:pt idx="55" formatCode="General">
                  <c:v>747</c:v>
                </c:pt>
                <c:pt idx="56" formatCode="General">
                  <c:v>901</c:v>
                </c:pt>
                <c:pt idx="57" formatCode="General">
                  <c:v>729</c:v>
                </c:pt>
                <c:pt idx="58" formatCode="General">
                  <c:v>226</c:v>
                </c:pt>
                <c:pt idx="59" formatCode="General">
                  <c:v>70</c:v>
                </c:pt>
                <c:pt idx="60" formatCode="General">
                  <c:v>82</c:v>
                </c:pt>
                <c:pt idx="61" formatCode="General">
                  <c:v>45</c:v>
                </c:pt>
                <c:pt idx="62" formatCode="General">
                  <c:v>56</c:v>
                </c:pt>
                <c:pt idx="63" formatCode="General">
                  <c:v>108</c:v>
                </c:pt>
                <c:pt idx="64" formatCode="General">
                  <c:v>220</c:v>
                </c:pt>
                <c:pt idx="65" formatCode="General">
                  <c:v>20</c:v>
                </c:pt>
              </c:numCache>
            </c:numRef>
          </c:val>
          <c:extLst xmlns:c16r2="http://schemas.microsoft.com/office/drawing/2015/06/chart">
            <c:ext xmlns:c16="http://schemas.microsoft.com/office/drawing/2014/chart" uri="{C3380CC4-5D6E-409C-BE32-E72D297353CC}">
              <c16:uniqueId val="{00000001-2459-45D0-B7D3-E17EE4F4D09D}"/>
            </c:ext>
          </c:extLst>
        </c:ser>
        <c:dLbls>
          <c:showLegendKey val="0"/>
          <c:showVal val="0"/>
          <c:showCatName val="0"/>
          <c:showSerName val="0"/>
          <c:showPercent val="0"/>
          <c:showBubbleSize val="0"/>
        </c:dLbls>
        <c:gapWidth val="25"/>
        <c:overlap val="100"/>
        <c:axId val="407102592"/>
        <c:axId val="407102976"/>
      </c:barChart>
      <c:catAx>
        <c:axId val="40710259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Run Year</a:t>
                </a:r>
              </a:p>
            </c:rich>
          </c:tx>
          <c:layout>
            <c:manualLayout>
              <c:xMode val="edge"/>
              <c:yMode val="edge"/>
              <c:x val="0.4934101976995216"/>
              <c:y val="0.9376352714727592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407102976"/>
        <c:crosses val="autoZero"/>
        <c:auto val="1"/>
        <c:lblAlgn val="ctr"/>
        <c:lblOffset val="100"/>
        <c:noMultiLvlLbl val="0"/>
      </c:catAx>
      <c:valAx>
        <c:axId val="407102976"/>
        <c:scaling>
          <c:orientation val="minMax"/>
          <c:max val="2600"/>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Number of Fish</a:t>
                </a:r>
              </a:p>
            </c:rich>
          </c:tx>
          <c:layout>
            <c:manualLayout>
              <c:xMode val="edge"/>
              <c:yMode val="edge"/>
              <c:x val="1.2839091193616269E-2"/>
              <c:y val="0.3578137114845301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7102592"/>
        <c:crosses val="autoZero"/>
        <c:crossBetween val="between"/>
      </c:valAx>
      <c:spPr>
        <a:noFill/>
        <a:ln>
          <a:noFill/>
        </a:ln>
        <a:effectLst/>
      </c:spPr>
    </c:plotArea>
    <c:legend>
      <c:legendPos val="r"/>
      <c:layout>
        <c:manualLayout>
          <c:xMode val="edge"/>
          <c:yMode val="edge"/>
          <c:x val="0.56824544809819577"/>
          <c:y val="0.14692741203701129"/>
          <c:w val="0.11732427163573296"/>
          <c:h val="0.12053569398213444"/>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a:solidFill>
        <a:schemeClr val="tx1"/>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'Species Est Comparisons'!$S$2</c:f>
              <c:strCache>
                <c:ptCount val="1"/>
                <c:pt idx="0">
                  <c:v>LOMO</c:v>
                </c:pt>
              </c:strCache>
            </c:strRef>
          </c:tx>
          <c:spPr>
            <a:ln w="50800" cap="rnd">
              <a:solidFill>
                <a:schemeClr val="accent2"/>
              </a:solidFill>
              <a:round/>
            </a:ln>
            <a:effectLst/>
          </c:spPr>
          <c:marker>
            <c:symbol val="none"/>
          </c:marker>
          <c:cat>
            <c:numRef>
              <c:f>'Species Est Comparisons'!$N$3:$N$38</c:f>
              <c:numCache>
                <c:formatCode>General</c:formatCod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numCache>
            </c:numRef>
          </c:cat>
          <c:val>
            <c:numRef>
              <c:f>'Species Est Comparisons'!$S$3:$S$38</c:f>
              <c:numCache>
                <c:formatCode>General</c:formatCode>
                <c:ptCount val="36"/>
                <c:pt idx="10" formatCode="0">
                  <c:v>0.29199321197161371</c:v>
                </c:pt>
                <c:pt idx="11" formatCode="0">
                  <c:v>0</c:v>
                </c:pt>
                <c:pt idx="12" formatCode="0">
                  <c:v>0.3501734634828782</c:v>
                </c:pt>
                <c:pt idx="13" formatCode="0">
                  <c:v>0.99675610588933028</c:v>
                </c:pt>
                <c:pt idx="14" formatCode="0">
                  <c:v>3.8219399457313705</c:v>
                </c:pt>
                <c:pt idx="15" formatCode="0">
                  <c:v>1.5640393544398701</c:v>
                </c:pt>
                <c:pt idx="16" formatCode="0">
                  <c:v>8.2522545090180373</c:v>
                </c:pt>
                <c:pt idx="17" formatCode="0">
                  <c:v>19.572522163838464</c:v>
                </c:pt>
                <c:pt idx="18" formatCode="0">
                  <c:v>12.62915979715739</c:v>
                </c:pt>
                <c:pt idx="19" formatCode="0">
                  <c:v>9.0361640820393241</c:v>
                </c:pt>
                <c:pt idx="20" formatCode="0">
                  <c:v>10.732940531536947</c:v>
                </c:pt>
                <c:pt idx="21" formatCode="0">
                  <c:v>36.112131434460643</c:v>
                </c:pt>
                <c:pt idx="22" formatCode="0">
                  <c:v>28.02623326617417</c:v>
                </c:pt>
                <c:pt idx="23" formatCode="0">
                  <c:v>11.148650992413927</c:v>
                </c:pt>
                <c:pt idx="24" formatCode="0">
                  <c:v>32.603586254652697</c:v>
                </c:pt>
                <c:pt idx="25" formatCode="0">
                  <c:v>13.508081068312016</c:v>
                </c:pt>
                <c:pt idx="26" formatCode="0">
                  <c:v>9.4309255648167465</c:v>
                </c:pt>
                <c:pt idx="27" formatCode="0">
                  <c:v>72.349166830666519</c:v>
                </c:pt>
                <c:pt idx="28" formatCode="0">
                  <c:v>7.0820041226251496</c:v>
                </c:pt>
                <c:pt idx="29" formatCode="0">
                  <c:v>15.684901513278344</c:v>
                </c:pt>
                <c:pt idx="30" formatCode="0">
                  <c:v>49.500386161110654</c:v>
                </c:pt>
                <c:pt idx="31" formatCode="0">
                  <c:v>15.637838631524852</c:v>
                </c:pt>
                <c:pt idx="32" formatCode="0">
                  <c:v>49.862813787690492</c:v>
                </c:pt>
                <c:pt idx="33" formatCode="0">
                  <c:v>31.896437417729409</c:v>
                </c:pt>
                <c:pt idx="34" formatCode="0">
                  <c:v>149.77084016391299</c:v>
                </c:pt>
                <c:pt idx="35" formatCode="0">
                  <c:v>176.76818772878235</c:v>
                </c:pt>
              </c:numCache>
            </c:numRef>
          </c:val>
          <c:smooth val="0"/>
          <c:extLst xmlns:c16r2="http://schemas.microsoft.com/office/drawing/2015/06/chart">
            <c:ext xmlns:c16="http://schemas.microsoft.com/office/drawing/2014/chart" uri="{C3380CC4-5D6E-409C-BE32-E72D297353CC}">
              <c16:uniqueId val="{00000000-566F-4A0E-B2E6-3BC3EB4AA343}"/>
            </c:ext>
          </c:extLst>
        </c:ser>
        <c:ser>
          <c:idx val="2"/>
          <c:order val="1"/>
          <c:tx>
            <c:strRef>
              <c:f>'Species Est Comparisons'!$T$2</c:f>
              <c:strCache>
                <c:ptCount val="1"/>
                <c:pt idx="0">
                  <c:v>Observer</c:v>
                </c:pt>
              </c:strCache>
            </c:strRef>
          </c:tx>
          <c:spPr>
            <a:ln w="50800" cap="rnd">
              <a:solidFill>
                <a:schemeClr val="accent1"/>
              </a:solidFill>
              <a:round/>
            </a:ln>
            <a:effectLst/>
          </c:spPr>
          <c:marker>
            <c:symbol val="none"/>
          </c:marker>
          <c:cat>
            <c:numRef>
              <c:f>'Species Est Comparisons'!$N$3:$N$38</c:f>
              <c:numCache>
                <c:formatCode>General</c:formatCod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numCache>
            </c:numRef>
          </c:cat>
          <c:val>
            <c:numRef>
              <c:f>'Species Est Comparisons'!$T$3:$T$38</c:f>
              <c:numCache>
                <c:formatCode>General</c:formatCode>
                <c:ptCount val="36"/>
                <c:pt idx="0">
                  <c:v>0</c:v>
                </c:pt>
                <c:pt idx="1">
                  <c:v>0</c:v>
                </c:pt>
                <c:pt idx="2">
                  <c:v>0</c:v>
                </c:pt>
                <c:pt idx="3">
                  <c:v>0</c:v>
                </c:pt>
                <c:pt idx="4">
                  <c:v>0</c:v>
                </c:pt>
                <c:pt idx="5">
                  <c:v>0</c:v>
                </c:pt>
                <c:pt idx="6">
                  <c:v>0</c:v>
                </c:pt>
                <c:pt idx="7">
                  <c:v>0</c:v>
                </c:pt>
                <c:pt idx="8">
                  <c:v>0</c:v>
                </c:pt>
                <c:pt idx="9">
                  <c:v>0</c:v>
                </c:pt>
                <c:pt idx="10" formatCode="0">
                  <c:v>0</c:v>
                </c:pt>
                <c:pt idx="11" formatCode="0">
                  <c:v>0</c:v>
                </c:pt>
                <c:pt idx="12" formatCode="0">
                  <c:v>1</c:v>
                </c:pt>
                <c:pt idx="13" formatCode="0">
                  <c:v>0</c:v>
                </c:pt>
                <c:pt idx="14" formatCode="0">
                  <c:v>5</c:v>
                </c:pt>
                <c:pt idx="15" formatCode="0">
                  <c:v>1</c:v>
                </c:pt>
                <c:pt idx="16" formatCode="0">
                  <c:v>14</c:v>
                </c:pt>
                <c:pt idx="17" formatCode="0">
                  <c:v>26</c:v>
                </c:pt>
                <c:pt idx="18" formatCode="0">
                  <c:v>43</c:v>
                </c:pt>
                <c:pt idx="19" formatCode="0">
                  <c:v>6</c:v>
                </c:pt>
                <c:pt idx="20" formatCode="0">
                  <c:v>13</c:v>
                </c:pt>
                <c:pt idx="21" formatCode="0">
                  <c:v>27</c:v>
                </c:pt>
                <c:pt idx="22" formatCode="0">
                  <c:v>82</c:v>
                </c:pt>
                <c:pt idx="23" formatCode="0">
                  <c:v>16</c:v>
                </c:pt>
                <c:pt idx="24" formatCode="0">
                  <c:v>32</c:v>
                </c:pt>
                <c:pt idx="25" formatCode="0">
                  <c:v>34</c:v>
                </c:pt>
                <c:pt idx="26" formatCode="0">
                  <c:v>12</c:v>
                </c:pt>
                <c:pt idx="27" formatCode="0">
                  <c:v>40</c:v>
                </c:pt>
                <c:pt idx="28" formatCode="0">
                  <c:v>17</c:v>
                </c:pt>
                <c:pt idx="29" formatCode="0">
                  <c:v>5</c:v>
                </c:pt>
                <c:pt idx="30" formatCode="0">
                  <c:v>56</c:v>
                </c:pt>
                <c:pt idx="31" formatCode="0">
                  <c:v>7</c:v>
                </c:pt>
                <c:pt idx="32" formatCode="0">
                  <c:v>37</c:v>
                </c:pt>
                <c:pt idx="33" formatCode="0">
                  <c:v>43</c:v>
                </c:pt>
                <c:pt idx="34" formatCode="0">
                  <c:v>145</c:v>
                </c:pt>
                <c:pt idx="35" formatCode="0">
                  <c:v>160</c:v>
                </c:pt>
              </c:numCache>
            </c:numRef>
          </c:val>
          <c:smooth val="0"/>
          <c:extLst xmlns:c16r2="http://schemas.microsoft.com/office/drawing/2015/06/chart">
            <c:ext xmlns:c16="http://schemas.microsoft.com/office/drawing/2014/chart" uri="{C3380CC4-5D6E-409C-BE32-E72D297353CC}">
              <c16:uniqueId val="{00000001-566F-4A0E-B2E6-3BC3EB4AA343}"/>
            </c:ext>
          </c:extLst>
        </c:ser>
        <c:ser>
          <c:idx val="3"/>
          <c:order val="2"/>
          <c:tx>
            <c:strRef>
              <c:f>'Species Est Comparisons'!$U$2</c:f>
              <c:strCache>
                <c:ptCount val="1"/>
                <c:pt idx="0">
                  <c:v>Carcass</c:v>
                </c:pt>
              </c:strCache>
            </c:strRef>
          </c:tx>
          <c:spPr>
            <a:ln w="50800" cap="rnd">
              <a:solidFill>
                <a:schemeClr val="tx1"/>
              </a:solidFill>
              <a:round/>
            </a:ln>
            <a:effectLst/>
          </c:spPr>
          <c:marker>
            <c:symbol val="none"/>
          </c:marker>
          <c:cat>
            <c:numRef>
              <c:f>'Species Est Comparisons'!$N$3:$N$38</c:f>
              <c:numCache>
                <c:formatCode>General</c:formatCod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numCache>
            </c:numRef>
          </c:cat>
          <c:val>
            <c:numRef>
              <c:f>'Species Est Comparisons'!$U$3:$U$38</c:f>
              <c:numCache>
                <c:formatCode>General</c:formatCode>
                <c:ptCount val="36"/>
                <c:pt idx="10" formatCode="0">
                  <c:v>1.8025714285714285</c:v>
                </c:pt>
                <c:pt idx="11" formatCode="0">
                  <c:v>0</c:v>
                </c:pt>
                <c:pt idx="12" formatCode="0">
                  <c:v>0</c:v>
                </c:pt>
                <c:pt idx="13" formatCode="0">
                  <c:v>0</c:v>
                </c:pt>
                <c:pt idx="14" formatCode="0">
                  <c:v>15.138662857142856</c:v>
                </c:pt>
                <c:pt idx="15" formatCode="0">
                  <c:v>5.6585714285714284</c:v>
                </c:pt>
                <c:pt idx="16" formatCode="0">
                  <c:v>11.169642857142858</c:v>
                </c:pt>
                <c:pt idx="17" formatCode="0">
                  <c:v>35.511067936507928</c:v>
                </c:pt>
                <c:pt idx="18" formatCode="0">
                  <c:v>20.410052910052912</c:v>
                </c:pt>
                <c:pt idx="19" formatCode="0">
                  <c:v>10.517352484472047</c:v>
                </c:pt>
                <c:pt idx="20" formatCode="0">
                  <c:v>16.823594470046086</c:v>
                </c:pt>
                <c:pt idx="21" formatCode="0">
                  <c:v>38.303024761904766</c:v>
                </c:pt>
                <c:pt idx="22" formatCode="0">
                  <c:v>63.66552697095436</c:v>
                </c:pt>
                <c:pt idx="23" formatCode="0">
                  <c:v>13.86234449704142</c:v>
                </c:pt>
                <c:pt idx="24" formatCode="0">
                  <c:v>38.730117488015338</c:v>
                </c:pt>
                <c:pt idx="25" formatCode="0">
                  <c:v>21.447232102728734</c:v>
                </c:pt>
                <c:pt idx="26" formatCode="0">
                  <c:v>21.517684678016284</c:v>
                </c:pt>
                <c:pt idx="27" formatCode="0">
                  <c:v>28.444616204690831</c:v>
                </c:pt>
                <c:pt idx="28" formatCode="0">
                  <c:v>0</c:v>
                </c:pt>
                <c:pt idx="29" formatCode="0">
                  <c:v>5.8315136054421775</c:v>
                </c:pt>
                <c:pt idx="30" formatCode="0">
                  <c:v>25.979509379509381</c:v>
                </c:pt>
                <c:pt idx="31" formatCode="0">
                  <c:v>4.8705882352941172</c:v>
                </c:pt>
                <c:pt idx="32" formatCode="0">
                  <c:v>55.233333333333334</c:v>
                </c:pt>
                <c:pt idx="33" formatCode="0">
                  <c:v>16.821428571428573</c:v>
                </c:pt>
                <c:pt idx="34" formatCode="0">
                  <c:v>139.25271956944923</c:v>
                </c:pt>
                <c:pt idx="35" formatCode="0">
                  <c:v>158.74087381431445</c:v>
                </c:pt>
              </c:numCache>
            </c:numRef>
          </c:val>
          <c:smooth val="0"/>
          <c:extLst xmlns:c16r2="http://schemas.microsoft.com/office/drawing/2015/06/chart">
            <c:ext xmlns:c16="http://schemas.microsoft.com/office/drawing/2014/chart" uri="{C3380CC4-5D6E-409C-BE32-E72D297353CC}">
              <c16:uniqueId val="{00000002-566F-4A0E-B2E6-3BC3EB4AA343}"/>
            </c:ext>
          </c:extLst>
        </c:ser>
        <c:dLbls>
          <c:showLegendKey val="0"/>
          <c:showVal val="0"/>
          <c:showCatName val="0"/>
          <c:showSerName val="0"/>
          <c:showPercent val="0"/>
          <c:showBubbleSize val="0"/>
        </c:dLbls>
        <c:dropLines>
          <c:spPr>
            <a:ln w="9525" cap="flat" cmpd="sng" algn="ctr">
              <a:noFill/>
              <a:round/>
            </a:ln>
            <a:effectLst/>
          </c:spPr>
        </c:dropLines>
        <c:smooth val="0"/>
        <c:axId val="408843248"/>
        <c:axId val="410317712"/>
      </c:lineChart>
      <c:catAx>
        <c:axId val="408843248"/>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Spawn Year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10317712"/>
        <c:crosses val="autoZero"/>
        <c:auto val="1"/>
        <c:lblAlgn val="ctr"/>
        <c:lblOffset val="100"/>
        <c:noMultiLvlLbl val="0"/>
      </c:catAx>
      <c:valAx>
        <c:axId val="410317712"/>
        <c:scaling>
          <c:orientation val="minMax"/>
          <c:max val="40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Coho Redd Counts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08843248"/>
        <c:crosses val="autoZero"/>
        <c:crossBetween val="between"/>
      </c:valAx>
      <c:spPr>
        <a:noFill/>
        <a:ln>
          <a:noFill/>
        </a:ln>
        <a:effectLst/>
      </c:spPr>
    </c:plotArea>
    <c:legend>
      <c:legendPos val="r"/>
      <c:layout>
        <c:manualLayout>
          <c:xMode val="edge"/>
          <c:yMode val="edge"/>
          <c:x val="0.16397696689483129"/>
          <c:y val="7.8885012791122644E-2"/>
          <c:w val="0.2760025524893393"/>
          <c:h val="0.2042831336718445"/>
        </c:manualLayout>
      </c:layout>
      <c:overlay val="1"/>
      <c:spPr>
        <a:solidFill>
          <a:schemeClr val="bg1"/>
        </a:solidFill>
        <a:ln>
          <a:solidFill>
            <a:schemeClr val="tx1"/>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91550487880554E-2"/>
          <c:y val="2.61707892098791E-2"/>
          <c:w val="0.91857741183753661"/>
          <c:h val="0.84385396581054017"/>
        </c:manualLayout>
      </c:layout>
      <c:barChart>
        <c:barDir val="col"/>
        <c:grouping val="clustered"/>
        <c:varyColors val="0"/>
        <c:ser>
          <c:idx val="0"/>
          <c:order val="0"/>
          <c:tx>
            <c:strRef>
              <c:f>Sheet1!$B$1</c:f>
              <c:strCache>
                <c:ptCount val="1"/>
                <c:pt idx="0">
                  <c:v>Natural</c:v>
                </c:pt>
              </c:strCache>
            </c:strRef>
          </c:tx>
          <c:spPr>
            <a:solidFill>
              <a:schemeClr val="bg1">
                <a:lumMod val="75000"/>
              </a:schemeClr>
            </a:solidFill>
            <a:ln>
              <a:solidFill>
                <a:schemeClr val="tx1"/>
              </a:solidFill>
            </a:ln>
            <a:effectLst/>
          </c:spPr>
          <c:invertIfNegative val="0"/>
          <c:cat>
            <c:numRef>
              <c:f>Sheet1!$A$2:$A$34</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Sheet1!$B$2:$B$34</c:f>
              <c:numCache>
                <c:formatCode>General</c:formatCode>
                <c:ptCount val="33"/>
                <c:pt idx="0">
                  <c:v>0.56000000000000005</c:v>
                </c:pt>
                <c:pt idx="1">
                  <c:v>1.06</c:v>
                </c:pt>
                <c:pt idx="2">
                  <c:v>0.56000000000000005</c:v>
                </c:pt>
                <c:pt idx="3">
                  <c:v>1.95</c:v>
                </c:pt>
                <c:pt idx="4">
                  <c:v>0.55000000000000004</c:v>
                </c:pt>
                <c:pt idx="5">
                  <c:v>0.16</c:v>
                </c:pt>
                <c:pt idx="6">
                  <c:v>0.02</c:v>
                </c:pt>
                <c:pt idx="7">
                  <c:v>0.34</c:v>
                </c:pt>
                <c:pt idx="8">
                  <c:v>0.45</c:v>
                </c:pt>
                <c:pt idx="9">
                  <c:v>0.12</c:v>
                </c:pt>
                <c:pt idx="10">
                  <c:v>0.22</c:v>
                </c:pt>
                <c:pt idx="11">
                  <c:v>0.45</c:v>
                </c:pt>
                <c:pt idx="12">
                  <c:v>7.53</c:v>
                </c:pt>
                <c:pt idx="13">
                  <c:v>6.47</c:v>
                </c:pt>
                <c:pt idx="14">
                  <c:v>0.88</c:v>
                </c:pt>
                <c:pt idx="15">
                  <c:v>2.23</c:v>
                </c:pt>
                <c:pt idx="16">
                  <c:v>0.34</c:v>
                </c:pt>
                <c:pt idx="17">
                  <c:v>0.37</c:v>
                </c:pt>
                <c:pt idx="18">
                  <c:v>0.53</c:v>
                </c:pt>
                <c:pt idx="19">
                  <c:v>1.1499999999999999</c:v>
                </c:pt>
                <c:pt idx="20">
                  <c:v>2.8</c:v>
                </c:pt>
                <c:pt idx="21">
                  <c:v>8.51</c:v>
                </c:pt>
                <c:pt idx="22">
                  <c:v>2.89</c:v>
                </c:pt>
                <c:pt idx="23">
                  <c:v>1.1100000000000001</c:v>
                </c:pt>
                <c:pt idx="24">
                  <c:v>0.52</c:v>
                </c:pt>
                <c:pt idx="25">
                  <c:v>1</c:v>
                </c:pt>
                <c:pt idx="26">
                  <c:v>0.86</c:v>
                </c:pt>
                <c:pt idx="27">
                  <c:v>0.64</c:v>
                </c:pt>
                <c:pt idx="28">
                  <c:v>0.41</c:v>
                </c:pt>
                <c:pt idx="29">
                  <c:v>0.3</c:v>
                </c:pt>
                <c:pt idx="30">
                  <c:v>0.09</c:v>
                </c:pt>
                <c:pt idx="31">
                  <c:v>0.17</c:v>
                </c:pt>
                <c:pt idx="32">
                  <c:v>0.39</c:v>
                </c:pt>
              </c:numCache>
            </c:numRef>
          </c:val>
          <c:extLst xmlns:c16r2="http://schemas.microsoft.com/office/drawing/2015/06/chart">
            <c:ext xmlns:c16="http://schemas.microsoft.com/office/drawing/2014/chart" uri="{C3380CC4-5D6E-409C-BE32-E72D297353CC}">
              <c16:uniqueId val="{00000000-0FEC-4ADC-8B65-13D7BAE2F492}"/>
            </c:ext>
          </c:extLst>
        </c:ser>
        <c:ser>
          <c:idx val="1"/>
          <c:order val="1"/>
          <c:tx>
            <c:strRef>
              <c:f>Sheet1!$C$1</c:f>
              <c:strCache>
                <c:ptCount val="1"/>
                <c:pt idx="0">
                  <c:v>Hatchery</c:v>
                </c:pt>
              </c:strCache>
            </c:strRef>
          </c:tx>
          <c:spPr>
            <a:solidFill>
              <a:schemeClr val="tx1"/>
            </a:solidFill>
            <a:ln>
              <a:solidFill>
                <a:schemeClr val="tx1"/>
              </a:solidFill>
            </a:ln>
            <a:effectLst/>
          </c:spPr>
          <c:invertIfNegative val="0"/>
          <c:cat>
            <c:numRef>
              <c:f>Sheet1!$A$2:$A$34</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Sheet1!$C$2:$C$34</c:f>
              <c:numCache>
                <c:formatCode>General</c:formatCode>
                <c:ptCount val="33"/>
                <c:pt idx="0">
                  <c:v>5</c:v>
                </c:pt>
                <c:pt idx="1">
                  <c:v>3.51</c:v>
                </c:pt>
                <c:pt idx="2">
                  <c:v>2.14</c:v>
                </c:pt>
                <c:pt idx="3">
                  <c:v>4.43</c:v>
                </c:pt>
                <c:pt idx="4">
                  <c:v>1.71</c:v>
                </c:pt>
                <c:pt idx="5">
                  <c:v>0.36</c:v>
                </c:pt>
                <c:pt idx="6">
                  <c:v>0.35</c:v>
                </c:pt>
                <c:pt idx="7">
                  <c:v>0.92</c:v>
                </c:pt>
                <c:pt idx="8">
                  <c:v>1.52</c:v>
                </c:pt>
                <c:pt idx="9">
                  <c:v>0.46</c:v>
                </c:pt>
                <c:pt idx="10">
                  <c:v>4.54</c:v>
                </c:pt>
                <c:pt idx="11">
                  <c:v>3.58</c:v>
                </c:pt>
                <c:pt idx="12">
                  <c:v>1.98</c:v>
                </c:pt>
                <c:pt idx="13">
                  <c:v>9.33</c:v>
                </c:pt>
                <c:pt idx="14">
                  <c:v>0.27</c:v>
                </c:pt>
                <c:pt idx="15">
                  <c:v>2.15</c:v>
                </c:pt>
                <c:pt idx="16">
                  <c:v>1.22</c:v>
                </c:pt>
                <c:pt idx="17">
                  <c:v>1.3</c:v>
                </c:pt>
                <c:pt idx="18">
                  <c:v>0.95</c:v>
                </c:pt>
                <c:pt idx="19">
                  <c:v>1.36</c:v>
                </c:pt>
                <c:pt idx="20">
                  <c:v>7.26</c:v>
                </c:pt>
                <c:pt idx="21">
                  <c:v>12.75</c:v>
                </c:pt>
                <c:pt idx="22">
                  <c:v>3.18</c:v>
                </c:pt>
                <c:pt idx="23">
                  <c:v>5.64</c:v>
                </c:pt>
                <c:pt idx="24">
                  <c:v>1.73</c:v>
                </c:pt>
                <c:pt idx="25">
                  <c:v>1.2</c:v>
                </c:pt>
                <c:pt idx="26">
                  <c:v>4.28</c:v>
                </c:pt>
                <c:pt idx="27">
                  <c:v>3.13</c:v>
                </c:pt>
                <c:pt idx="28">
                  <c:v>2.4300000000000002</c:v>
                </c:pt>
                <c:pt idx="29">
                  <c:v>3.63</c:v>
                </c:pt>
                <c:pt idx="30">
                  <c:v>1.31</c:v>
                </c:pt>
                <c:pt idx="31">
                  <c:v>0.42</c:v>
                </c:pt>
                <c:pt idx="32">
                  <c:v>0.17</c:v>
                </c:pt>
              </c:numCache>
            </c:numRef>
          </c:val>
          <c:extLst xmlns:c16r2="http://schemas.microsoft.com/office/drawing/2015/06/chart">
            <c:ext xmlns:c16="http://schemas.microsoft.com/office/drawing/2014/chart" uri="{C3380CC4-5D6E-409C-BE32-E72D297353CC}">
              <c16:uniqueId val="{00000001-0FEC-4ADC-8B65-13D7BAE2F492}"/>
            </c:ext>
          </c:extLst>
        </c:ser>
        <c:dLbls>
          <c:showLegendKey val="0"/>
          <c:showVal val="0"/>
          <c:showCatName val="0"/>
          <c:showSerName val="0"/>
          <c:showPercent val="0"/>
          <c:showBubbleSize val="0"/>
        </c:dLbls>
        <c:gapWidth val="50"/>
        <c:axId val="407239568"/>
        <c:axId val="407239952"/>
      </c:barChart>
      <c:lineChart>
        <c:grouping val="standard"/>
        <c:varyColors val="0"/>
        <c:ser>
          <c:idx val="2"/>
          <c:order val="2"/>
          <c:tx>
            <c:strRef>
              <c:f>Sheet1!$D$1</c:f>
              <c:strCache>
                <c:ptCount val="1"/>
                <c:pt idx="0">
                  <c:v>Column1</c:v>
                </c:pt>
              </c:strCache>
            </c:strRef>
          </c:tx>
          <c:spPr>
            <a:ln w="63500" cap="rnd">
              <a:solidFill>
                <a:srgbClr val="FF0000"/>
              </a:solidFill>
              <a:round/>
            </a:ln>
            <a:effectLst/>
          </c:spPr>
          <c:marker>
            <c:symbol val="none"/>
          </c:marker>
          <c:cat>
            <c:numRef>
              <c:f>Sheet1!$A$2:$A$34</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Sheet1!$D$2:$D$34</c:f>
              <c:numCache>
                <c:formatCode>General</c:formatCode>
                <c:ptCount val="3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numCache>
            </c:numRef>
          </c:val>
          <c:smooth val="0"/>
          <c:extLst xmlns:c16r2="http://schemas.microsoft.com/office/drawing/2015/06/chart">
            <c:ext xmlns:c16="http://schemas.microsoft.com/office/drawing/2014/chart" uri="{C3380CC4-5D6E-409C-BE32-E72D297353CC}">
              <c16:uniqueId val="{00000001-88C1-46BF-B8DF-E5299DA0A6D0}"/>
            </c:ext>
          </c:extLst>
        </c:ser>
        <c:dLbls>
          <c:showLegendKey val="0"/>
          <c:showVal val="0"/>
          <c:showCatName val="0"/>
          <c:showSerName val="0"/>
          <c:showPercent val="0"/>
          <c:showBubbleSize val="0"/>
        </c:dLbls>
        <c:marker val="1"/>
        <c:smooth val="0"/>
        <c:axId val="407239568"/>
        <c:axId val="407239952"/>
      </c:lineChart>
      <c:catAx>
        <c:axId val="40723956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Brood Year</a:t>
                </a:r>
              </a:p>
            </c:rich>
          </c:tx>
          <c:layout>
            <c:manualLayout>
              <c:xMode val="edge"/>
              <c:yMode val="edge"/>
              <c:x val="0.48144438565576037"/>
              <c:y val="0.9539218469717243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407239952"/>
        <c:crosses val="autoZero"/>
        <c:auto val="1"/>
        <c:lblAlgn val="ctr"/>
        <c:lblOffset val="100"/>
        <c:noMultiLvlLbl val="0"/>
      </c:catAx>
      <c:valAx>
        <c:axId val="407239952"/>
        <c:scaling>
          <c:orientation val="minMax"/>
          <c:max val="13"/>
          <c:min val="0"/>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Recruit/Spawner Ratio</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7239568"/>
        <c:crosses val="autoZero"/>
        <c:crossBetween val="between"/>
      </c:valAx>
      <c:spPr>
        <a:noFill/>
        <a:ln w="25400">
          <a:noFill/>
        </a:ln>
        <a:effectLst/>
      </c:spPr>
    </c:plotArea>
    <c:legend>
      <c:legendPos val="r"/>
      <c:legendEntry>
        <c:idx val="2"/>
        <c:delete val="1"/>
      </c:legendEntry>
      <c:layout>
        <c:manualLayout>
          <c:xMode val="edge"/>
          <c:yMode val="edge"/>
          <c:x val="0.76980198203094863"/>
          <c:y val="0.15248402612892237"/>
          <c:w val="0.14333421206383434"/>
          <c:h val="0.14990821115754424"/>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12700">
      <a:solidFill>
        <a:schemeClr val="tx1"/>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37564894787107E-2"/>
          <c:y val="1.832232960967985E-2"/>
          <c:w val="0.88674563766983605"/>
          <c:h val="0.83911334095632706"/>
        </c:manualLayout>
      </c:layout>
      <c:stockChart>
        <c:ser>
          <c:idx val="0"/>
          <c:order val="0"/>
          <c:tx>
            <c:strRef>
              <c:f>Sheet1!$B$1</c:f>
              <c:strCache>
                <c:ptCount val="1"/>
                <c:pt idx="0">
                  <c:v>High</c:v>
                </c:pt>
              </c:strCache>
            </c:strRef>
          </c:tx>
          <c:spPr>
            <a:ln w="19050" cap="rnd">
              <a:noFill/>
              <a:round/>
            </a:ln>
            <a:effectLst/>
          </c:spPr>
          <c:marker>
            <c:symbol val="diamond"/>
            <c:size val="14"/>
            <c:spPr>
              <a:solidFill>
                <a:srgbClr val="0070C0"/>
              </a:solidFill>
              <a:ln w="9525">
                <a:solidFill>
                  <a:schemeClr val="dk1">
                    <a:shade val="50000"/>
                  </a:schemeClr>
                </a:solidFill>
              </a:ln>
              <a:effectLst/>
            </c:spPr>
          </c:marker>
          <c:dPt>
            <c:idx val="20"/>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6-6F6E-401B-AA47-17B7CF2C7544}"/>
              </c:ext>
            </c:extLst>
          </c:dPt>
          <c:dPt>
            <c:idx val="21"/>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7-6F6E-401B-AA47-17B7CF2C7544}"/>
              </c:ext>
            </c:extLst>
          </c:dPt>
          <c:dPt>
            <c:idx val="22"/>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8-6F6E-401B-AA47-17B7CF2C7544}"/>
              </c:ext>
            </c:extLst>
          </c:dPt>
          <c:dPt>
            <c:idx val="23"/>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9-6F6E-401B-AA47-17B7CF2C7544}"/>
              </c:ext>
            </c:extLst>
          </c:dPt>
          <c:dPt>
            <c:idx val="24"/>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A-6F6E-401B-AA47-17B7CF2C7544}"/>
              </c:ext>
            </c:extLst>
          </c:dPt>
          <c:dPt>
            <c:idx val="26"/>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B-6F6E-401B-AA47-17B7CF2C7544}"/>
              </c:ext>
            </c:extLst>
          </c:dPt>
          <c:dPt>
            <c:idx val="27"/>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C-6F6E-401B-AA47-17B7CF2C7544}"/>
              </c:ext>
            </c:extLst>
          </c:dPt>
          <c:dPt>
            <c:idx val="40"/>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D-6F6E-401B-AA47-17B7CF2C7544}"/>
              </c:ext>
            </c:extLst>
          </c:dPt>
          <c:dPt>
            <c:idx val="41"/>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E-6F6E-401B-AA47-17B7CF2C7544}"/>
              </c:ext>
            </c:extLst>
          </c:dPt>
          <c:dPt>
            <c:idx val="42"/>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F-6F6E-401B-AA47-17B7CF2C7544}"/>
              </c:ext>
            </c:extLst>
          </c:dPt>
          <c:dPt>
            <c:idx val="43"/>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1-6F6E-401B-AA47-17B7CF2C7544}"/>
              </c:ext>
            </c:extLst>
          </c:dPt>
          <c:dPt>
            <c:idx val="44"/>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0-6F6E-401B-AA47-17B7CF2C7544}"/>
              </c:ext>
            </c:extLst>
          </c:dPt>
          <c:dPt>
            <c:idx val="46"/>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2-6F6E-401B-AA47-17B7CF2C7544}"/>
              </c:ext>
            </c:extLst>
          </c:dPt>
          <c:dPt>
            <c:idx val="47"/>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3-6F6E-401B-AA47-17B7CF2C7544}"/>
              </c:ext>
            </c:extLst>
          </c:dPt>
          <c:dPt>
            <c:idx val="60"/>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4-6F6E-401B-AA47-17B7CF2C7544}"/>
              </c:ext>
            </c:extLst>
          </c:dPt>
          <c:dPt>
            <c:idx val="61"/>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5-6F6E-401B-AA47-17B7CF2C7544}"/>
              </c:ext>
            </c:extLst>
          </c:dPt>
          <c:dPt>
            <c:idx val="62"/>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6-6F6E-401B-AA47-17B7CF2C7544}"/>
              </c:ext>
            </c:extLst>
          </c:dPt>
          <c:dPt>
            <c:idx val="63"/>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7-6F6E-401B-AA47-17B7CF2C7544}"/>
              </c:ext>
            </c:extLst>
          </c:dPt>
          <c:dPt>
            <c:idx val="64"/>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8-6F6E-401B-AA47-17B7CF2C7544}"/>
              </c:ext>
            </c:extLst>
          </c:dPt>
          <c:dPt>
            <c:idx val="65"/>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9-6F6E-401B-AA47-17B7CF2C7544}"/>
              </c:ext>
            </c:extLst>
          </c:dPt>
          <c:dPt>
            <c:idx val="66"/>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A-6F6E-401B-AA47-17B7CF2C7544}"/>
              </c:ext>
            </c:extLst>
          </c:dPt>
          <c:dPt>
            <c:idx val="67"/>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B-6F6E-401B-AA47-17B7CF2C7544}"/>
              </c:ext>
            </c:extLst>
          </c:dPt>
          <c:dPt>
            <c:idx val="80"/>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C-6F6E-401B-AA47-17B7CF2C7544}"/>
              </c:ext>
            </c:extLst>
          </c:dPt>
          <c:dPt>
            <c:idx val="81"/>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D-6F6E-401B-AA47-17B7CF2C7544}"/>
              </c:ext>
            </c:extLst>
          </c:dPt>
          <c:dPt>
            <c:idx val="82"/>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E-6F6E-401B-AA47-17B7CF2C7544}"/>
              </c:ext>
            </c:extLst>
          </c:dPt>
          <c:dPt>
            <c:idx val="83"/>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20-6F6E-401B-AA47-17B7CF2C7544}"/>
              </c:ext>
            </c:extLst>
          </c:dPt>
          <c:dPt>
            <c:idx val="84"/>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1F-6F6E-401B-AA47-17B7CF2C7544}"/>
              </c:ext>
            </c:extLst>
          </c:dPt>
          <c:dPt>
            <c:idx val="85"/>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21-6F6E-401B-AA47-17B7CF2C7544}"/>
              </c:ext>
            </c:extLst>
          </c:dPt>
          <c:dPt>
            <c:idx val="86"/>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22-6F6E-401B-AA47-17B7CF2C7544}"/>
              </c:ext>
            </c:extLst>
          </c:dPt>
          <c:dPt>
            <c:idx val="87"/>
            <c:marker>
              <c:symbol val="diamond"/>
              <c:size val="14"/>
              <c:spPr>
                <a:solidFill>
                  <a:srgbClr val="0070C0"/>
                </a:solidFill>
                <a:ln w="9525">
                  <a:solidFill>
                    <a:schemeClr val="dk1">
                      <a:shade val="50000"/>
                    </a:schemeClr>
                  </a:solidFill>
                </a:ln>
                <a:effectLst/>
              </c:spPr>
            </c:marker>
            <c:bubble3D val="0"/>
            <c:extLst xmlns:c16r2="http://schemas.microsoft.com/office/drawing/2015/06/chart">
              <c:ext xmlns:c16="http://schemas.microsoft.com/office/drawing/2014/chart" uri="{C3380CC4-5D6E-409C-BE32-E72D297353CC}">
                <c16:uniqueId val="{00000003-6F6E-401B-AA47-17B7CF2C7544}"/>
              </c:ext>
            </c:extLst>
          </c:dPt>
          <c:cat>
            <c:strRef>
              <c:f>Sheet1!$A$2:$A$68</c:f>
              <c:strCache>
                <c:ptCount val="67"/>
                <c:pt idx="0">
                  <c:v>12</c:v>
                </c:pt>
                <c:pt idx="1">
                  <c:v>13</c:v>
                </c:pt>
                <c:pt idx="2">
                  <c:v>14</c:v>
                </c:pt>
                <c:pt idx="3">
                  <c:v>15</c:v>
                </c:pt>
                <c:pt idx="4">
                  <c:v>16</c:v>
                </c:pt>
                <c:pt idx="5">
                  <c:v>17</c:v>
                </c:pt>
                <c:pt idx="6">
                  <c:v>18</c:v>
                </c:pt>
                <c:pt idx="7">
                  <c:v>19</c:v>
                </c:pt>
                <c:pt idx="8">
                  <c:v>20</c:v>
                </c:pt>
                <c:pt idx="9">
                  <c:v>21</c:v>
                </c:pt>
                <c:pt idx="10">
                  <c:v>22</c:v>
                </c:pt>
                <c:pt idx="14">
                  <c:v>12</c:v>
                </c:pt>
                <c:pt idx="15">
                  <c:v>13</c:v>
                </c:pt>
                <c:pt idx="16">
                  <c:v>14</c:v>
                </c:pt>
                <c:pt idx="17">
                  <c:v>15</c:v>
                </c:pt>
                <c:pt idx="18">
                  <c:v>16</c:v>
                </c:pt>
                <c:pt idx="19">
                  <c:v>17</c:v>
                </c:pt>
                <c:pt idx="20">
                  <c:v>18</c:v>
                </c:pt>
                <c:pt idx="21">
                  <c:v>19</c:v>
                </c:pt>
                <c:pt idx="22">
                  <c:v>20</c:v>
                </c:pt>
                <c:pt idx="23">
                  <c:v>21</c:v>
                </c:pt>
                <c:pt idx="24">
                  <c:v>22</c:v>
                </c:pt>
                <c:pt idx="28">
                  <c:v>12</c:v>
                </c:pt>
                <c:pt idx="29">
                  <c:v>13</c:v>
                </c:pt>
                <c:pt idx="30">
                  <c:v>14</c:v>
                </c:pt>
                <c:pt idx="31">
                  <c:v>15</c:v>
                </c:pt>
                <c:pt idx="32">
                  <c:v>16</c:v>
                </c:pt>
                <c:pt idx="33">
                  <c:v>17</c:v>
                </c:pt>
                <c:pt idx="34">
                  <c:v>18</c:v>
                </c:pt>
                <c:pt idx="35">
                  <c:v>19</c:v>
                </c:pt>
                <c:pt idx="36">
                  <c:v>20</c:v>
                </c:pt>
                <c:pt idx="37">
                  <c:v>21</c:v>
                </c:pt>
                <c:pt idx="38">
                  <c:v>22</c:v>
                </c:pt>
                <c:pt idx="42">
                  <c:v>12</c:v>
                </c:pt>
                <c:pt idx="43">
                  <c:v>13</c:v>
                </c:pt>
                <c:pt idx="44">
                  <c:v>14</c:v>
                </c:pt>
                <c:pt idx="45">
                  <c:v>15</c:v>
                </c:pt>
                <c:pt idx="46">
                  <c:v>16</c:v>
                </c:pt>
                <c:pt idx="47">
                  <c:v>17</c:v>
                </c:pt>
                <c:pt idx="48">
                  <c:v>18</c:v>
                </c:pt>
                <c:pt idx="49">
                  <c:v>19</c:v>
                </c:pt>
                <c:pt idx="50">
                  <c:v>20</c:v>
                </c:pt>
                <c:pt idx="51">
                  <c:v>21</c:v>
                </c:pt>
                <c:pt idx="52">
                  <c:v>22</c:v>
                </c:pt>
                <c:pt idx="56">
                  <c:v>12</c:v>
                </c:pt>
                <c:pt idx="57">
                  <c:v>13</c:v>
                </c:pt>
                <c:pt idx="58">
                  <c:v>14</c:v>
                </c:pt>
                <c:pt idx="59">
                  <c:v>15</c:v>
                </c:pt>
                <c:pt idx="60">
                  <c:v>16</c:v>
                </c:pt>
                <c:pt idx="61">
                  <c:v>17</c:v>
                </c:pt>
                <c:pt idx="62">
                  <c:v>18</c:v>
                </c:pt>
                <c:pt idx="63">
                  <c:v>19</c:v>
                </c:pt>
                <c:pt idx="64">
                  <c:v>20</c:v>
                </c:pt>
                <c:pt idx="65">
                  <c:v>21</c:v>
                </c:pt>
                <c:pt idx="66">
                  <c:v>22</c:v>
                </c:pt>
              </c:strCache>
            </c:strRef>
          </c:cat>
          <c:val>
            <c:numRef>
              <c:f>Sheet1!$B$2:$B$68</c:f>
              <c:numCache>
                <c:formatCode>General</c:formatCode>
                <c:ptCount val="67"/>
                <c:pt idx="0">
                  <c:v>0.80500000000000005</c:v>
                </c:pt>
                <c:pt idx="1">
                  <c:v>0.84799999999999998</c:v>
                </c:pt>
                <c:pt idx="2">
                  <c:v>0.84799999999999998</c:v>
                </c:pt>
                <c:pt idx="3">
                  <c:v>0.88600000000000001</c:v>
                </c:pt>
                <c:pt idx="4">
                  <c:v>0.92</c:v>
                </c:pt>
                <c:pt idx="5">
                  <c:v>0.93799999999999994</c:v>
                </c:pt>
                <c:pt idx="6">
                  <c:v>0.89500000000000002</c:v>
                </c:pt>
                <c:pt idx="7">
                  <c:v>0.48299999999999998</c:v>
                </c:pt>
                <c:pt idx="8">
                  <c:v>0.97699999999999998</c:v>
                </c:pt>
                <c:pt idx="9">
                  <c:v>0</c:v>
                </c:pt>
                <c:pt idx="10">
                  <c:v>0</c:v>
                </c:pt>
                <c:pt idx="14">
                  <c:v>0.50700000000000001</c:v>
                </c:pt>
                <c:pt idx="15">
                  <c:v>0.748</c:v>
                </c:pt>
                <c:pt idx="16">
                  <c:v>0.79800000000000004</c:v>
                </c:pt>
                <c:pt idx="17">
                  <c:v>0.63200000000000001</c:v>
                </c:pt>
                <c:pt idx="18">
                  <c:v>0.876</c:v>
                </c:pt>
                <c:pt idx="19">
                  <c:v>0</c:v>
                </c:pt>
                <c:pt idx="20">
                  <c:v>0.85499999999999998</c:v>
                </c:pt>
                <c:pt idx="21">
                  <c:v>0.39200000000000002</c:v>
                </c:pt>
                <c:pt idx="22">
                  <c:v>0</c:v>
                </c:pt>
                <c:pt idx="23">
                  <c:v>0.80800000000000005</c:v>
                </c:pt>
                <c:pt idx="24">
                  <c:v>0.88</c:v>
                </c:pt>
                <c:pt idx="28">
                  <c:v>0.32700000000000001</c:v>
                </c:pt>
                <c:pt idx="29">
                  <c:v>0.70799999999999996</c:v>
                </c:pt>
                <c:pt idx="30">
                  <c:v>0.74399999999999999</c:v>
                </c:pt>
                <c:pt idx="31">
                  <c:v>0.72</c:v>
                </c:pt>
                <c:pt idx="32">
                  <c:v>0.82899999999999996</c:v>
                </c:pt>
                <c:pt idx="33">
                  <c:v>0</c:v>
                </c:pt>
                <c:pt idx="34">
                  <c:v>0.79100000000000004</c:v>
                </c:pt>
                <c:pt idx="35">
                  <c:v>0.33100000000000002</c:v>
                </c:pt>
                <c:pt idx="36">
                  <c:v>0.57099999999999995</c:v>
                </c:pt>
                <c:pt idx="37">
                  <c:v>0.69399999999999995</c:v>
                </c:pt>
                <c:pt idx="38">
                  <c:v>0.60399999999999998</c:v>
                </c:pt>
                <c:pt idx="42">
                  <c:v>0.32100000000000001</c:v>
                </c:pt>
                <c:pt idx="43">
                  <c:v>0.65100000000000002</c:v>
                </c:pt>
                <c:pt idx="44">
                  <c:v>0.69399999999999995</c:v>
                </c:pt>
                <c:pt idx="45">
                  <c:v>0.79700000000000004</c:v>
                </c:pt>
                <c:pt idx="46">
                  <c:v>0.78</c:v>
                </c:pt>
                <c:pt idx="47">
                  <c:v>0.85199999999999998</c:v>
                </c:pt>
                <c:pt idx="48">
                  <c:v>0.81499999999999995</c:v>
                </c:pt>
                <c:pt idx="49">
                  <c:v>0.28199999999999997</c:v>
                </c:pt>
                <c:pt idx="50">
                  <c:v>0.58599999999999997</c:v>
                </c:pt>
                <c:pt idx="51">
                  <c:v>0.60699999999999998</c:v>
                </c:pt>
                <c:pt idx="52">
                  <c:v>0.59</c:v>
                </c:pt>
                <c:pt idx="56">
                  <c:v>0.25</c:v>
                </c:pt>
                <c:pt idx="57">
                  <c:v>0.55600000000000005</c:v>
                </c:pt>
                <c:pt idx="58">
                  <c:v>0.63600000000000001</c:v>
                </c:pt>
                <c:pt idx="59">
                  <c:v>0.57599999999999996</c:v>
                </c:pt>
                <c:pt idx="60">
                  <c:v>0.68500000000000005</c:v>
                </c:pt>
                <c:pt idx="61">
                  <c:v>0.69299999999999995</c:v>
                </c:pt>
                <c:pt idx="62">
                  <c:v>0.52600000000000002</c:v>
                </c:pt>
                <c:pt idx="63">
                  <c:v>0.246</c:v>
                </c:pt>
                <c:pt idx="64">
                  <c:v>0.34699999999999998</c:v>
                </c:pt>
                <c:pt idx="65">
                  <c:v>0.36499999999999999</c:v>
                </c:pt>
                <c:pt idx="66">
                  <c:v>0.36799999999999999</c:v>
                </c:pt>
              </c:numCache>
            </c:numRef>
          </c:val>
          <c:smooth val="0"/>
          <c:extLst xmlns:c16r2="http://schemas.microsoft.com/office/drawing/2015/06/chart">
            <c:ext xmlns:c16="http://schemas.microsoft.com/office/drawing/2014/chart" uri="{C3380CC4-5D6E-409C-BE32-E72D297353CC}">
              <c16:uniqueId val="{00000000-6F6E-401B-AA47-17B7CF2C7544}"/>
            </c:ext>
          </c:extLst>
        </c:ser>
        <c:ser>
          <c:idx val="1"/>
          <c:order val="1"/>
          <c:tx>
            <c:strRef>
              <c:f>Sheet1!$C$1</c:f>
              <c:strCache>
                <c:ptCount val="1"/>
                <c:pt idx="0">
                  <c:v>Low</c:v>
                </c:pt>
              </c:strCache>
            </c:strRef>
          </c:tx>
          <c:spPr>
            <a:ln w="19050" cap="rnd">
              <a:noFill/>
              <a:round/>
            </a:ln>
            <a:effectLst/>
          </c:spPr>
          <c:marker>
            <c:symbol val="none"/>
          </c:marker>
          <c:cat>
            <c:strRef>
              <c:f>Sheet1!$A$2:$A$68</c:f>
              <c:strCache>
                <c:ptCount val="67"/>
                <c:pt idx="0">
                  <c:v>12</c:v>
                </c:pt>
                <c:pt idx="1">
                  <c:v>13</c:v>
                </c:pt>
                <c:pt idx="2">
                  <c:v>14</c:v>
                </c:pt>
                <c:pt idx="3">
                  <c:v>15</c:v>
                </c:pt>
                <c:pt idx="4">
                  <c:v>16</c:v>
                </c:pt>
                <c:pt idx="5">
                  <c:v>17</c:v>
                </c:pt>
                <c:pt idx="6">
                  <c:v>18</c:v>
                </c:pt>
                <c:pt idx="7">
                  <c:v>19</c:v>
                </c:pt>
                <c:pt idx="8">
                  <c:v>20</c:v>
                </c:pt>
                <c:pt idx="9">
                  <c:v>21</c:v>
                </c:pt>
                <c:pt idx="10">
                  <c:v>22</c:v>
                </c:pt>
                <c:pt idx="14">
                  <c:v>12</c:v>
                </c:pt>
                <c:pt idx="15">
                  <c:v>13</c:v>
                </c:pt>
                <c:pt idx="16">
                  <c:v>14</c:v>
                </c:pt>
                <c:pt idx="17">
                  <c:v>15</c:v>
                </c:pt>
                <c:pt idx="18">
                  <c:v>16</c:v>
                </c:pt>
                <c:pt idx="19">
                  <c:v>17</c:v>
                </c:pt>
                <c:pt idx="20">
                  <c:v>18</c:v>
                </c:pt>
                <c:pt idx="21">
                  <c:v>19</c:v>
                </c:pt>
                <c:pt idx="22">
                  <c:v>20</c:v>
                </c:pt>
                <c:pt idx="23">
                  <c:v>21</c:v>
                </c:pt>
                <c:pt idx="24">
                  <c:v>22</c:v>
                </c:pt>
                <c:pt idx="28">
                  <c:v>12</c:v>
                </c:pt>
                <c:pt idx="29">
                  <c:v>13</c:v>
                </c:pt>
                <c:pt idx="30">
                  <c:v>14</c:v>
                </c:pt>
                <c:pt idx="31">
                  <c:v>15</c:v>
                </c:pt>
                <c:pt idx="32">
                  <c:v>16</c:v>
                </c:pt>
                <c:pt idx="33">
                  <c:v>17</c:v>
                </c:pt>
                <c:pt idx="34">
                  <c:v>18</c:v>
                </c:pt>
                <c:pt idx="35">
                  <c:v>19</c:v>
                </c:pt>
                <c:pt idx="36">
                  <c:v>20</c:v>
                </c:pt>
                <c:pt idx="37">
                  <c:v>21</c:v>
                </c:pt>
                <c:pt idx="38">
                  <c:v>22</c:v>
                </c:pt>
                <c:pt idx="42">
                  <c:v>12</c:v>
                </c:pt>
                <c:pt idx="43">
                  <c:v>13</c:v>
                </c:pt>
                <c:pt idx="44">
                  <c:v>14</c:v>
                </c:pt>
                <c:pt idx="45">
                  <c:v>15</c:v>
                </c:pt>
                <c:pt idx="46">
                  <c:v>16</c:v>
                </c:pt>
                <c:pt idx="47">
                  <c:v>17</c:v>
                </c:pt>
                <c:pt idx="48">
                  <c:v>18</c:v>
                </c:pt>
                <c:pt idx="49">
                  <c:v>19</c:v>
                </c:pt>
                <c:pt idx="50">
                  <c:v>20</c:v>
                </c:pt>
                <c:pt idx="51">
                  <c:v>21</c:v>
                </c:pt>
                <c:pt idx="52">
                  <c:v>22</c:v>
                </c:pt>
                <c:pt idx="56">
                  <c:v>12</c:v>
                </c:pt>
                <c:pt idx="57">
                  <c:v>13</c:v>
                </c:pt>
                <c:pt idx="58">
                  <c:v>14</c:v>
                </c:pt>
                <c:pt idx="59">
                  <c:v>15</c:v>
                </c:pt>
                <c:pt idx="60">
                  <c:v>16</c:v>
                </c:pt>
                <c:pt idx="61">
                  <c:v>17</c:v>
                </c:pt>
                <c:pt idx="62">
                  <c:v>18</c:v>
                </c:pt>
                <c:pt idx="63">
                  <c:v>19</c:v>
                </c:pt>
                <c:pt idx="64">
                  <c:v>20</c:v>
                </c:pt>
                <c:pt idx="65">
                  <c:v>21</c:v>
                </c:pt>
                <c:pt idx="66">
                  <c:v>22</c:v>
                </c:pt>
              </c:strCache>
            </c:strRef>
          </c:cat>
          <c:val>
            <c:numRef>
              <c:f>Sheet1!$C$2:$C$68</c:f>
              <c:numCache>
                <c:formatCode>General</c:formatCode>
                <c:ptCount val="67"/>
                <c:pt idx="0">
                  <c:v>0.78090000000000004</c:v>
                </c:pt>
                <c:pt idx="1">
                  <c:v>0.84250000000000003</c:v>
                </c:pt>
                <c:pt idx="2">
                  <c:v>0.84139999999999993</c:v>
                </c:pt>
                <c:pt idx="3">
                  <c:v>0.88250000000000006</c:v>
                </c:pt>
                <c:pt idx="4">
                  <c:v>0.91080000000000005</c:v>
                </c:pt>
                <c:pt idx="5">
                  <c:v>0.93119999999999992</c:v>
                </c:pt>
                <c:pt idx="6">
                  <c:v>0.89080000000000004</c:v>
                </c:pt>
                <c:pt idx="7">
                  <c:v>0.4783</c:v>
                </c:pt>
                <c:pt idx="8">
                  <c:v>0.97109999999999996</c:v>
                </c:pt>
                <c:pt idx="9">
                  <c:v>0</c:v>
                </c:pt>
                <c:pt idx="10">
                  <c:v>0</c:v>
                </c:pt>
                <c:pt idx="14">
                  <c:v>0.46989999999999998</c:v>
                </c:pt>
                <c:pt idx="15">
                  <c:v>0.73</c:v>
                </c:pt>
                <c:pt idx="16">
                  <c:v>0.78970000000000007</c:v>
                </c:pt>
                <c:pt idx="17">
                  <c:v>0.62229999999999996</c:v>
                </c:pt>
                <c:pt idx="18">
                  <c:v>0.86819999999999997</c:v>
                </c:pt>
                <c:pt idx="20">
                  <c:v>0.8468</c:v>
                </c:pt>
                <c:pt idx="21">
                  <c:v>0.38740000000000002</c:v>
                </c:pt>
                <c:pt idx="22">
                  <c:v>0</c:v>
                </c:pt>
                <c:pt idx="23">
                  <c:v>0.80100000000000005</c:v>
                </c:pt>
                <c:pt idx="24">
                  <c:v>0.87660000000000005</c:v>
                </c:pt>
                <c:pt idx="28">
                  <c:v>0.29380000000000001</c:v>
                </c:pt>
                <c:pt idx="29">
                  <c:v>0.67869999999999997</c:v>
                </c:pt>
                <c:pt idx="30">
                  <c:v>0.72670000000000001</c:v>
                </c:pt>
                <c:pt idx="31">
                  <c:v>0.6925</c:v>
                </c:pt>
                <c:pt idx="32">
                  <c:v>0.80679999999999996</c:v>
                </c:pt>
                <c:pt idx="34">
                  <c:v>0.7752</c:v>
                </c:pt>
                <c:pt idx="35">
                  <c:v>0.32580000000000003</c:v>
                </c:pt>
                <c:pt idx="36">
                  <c:v>0.55729999999999991</c:v>
                </c:pt>
                <c:pt idx="37">
                  <c:v>0.6855</c:v>
                </c:pt>
                <c:pt idx="38">
                  <c:v>0.60009999999999997</c:v>
                </c:pt>
                <c:pt idx="42">
                  <c:v>0.30230000000000001</c:v>
                </c:pt>
                <c:pt idx="43">
                  <c:v>0.64039999999999997</c:v>
                </c:pt>
                <c:pt idx="44">
                  <c:v>0.6752999999999999</c:v>
                </c:pt>
                <c:pt idx="45">
                  <c:v>0.73130000000000006</c:v>
                </c:pt>
                <c:pt idx="46">
                  <c:v>0.7661</c:v>
                </c:pt>
                <c:pt idx="47">
                  <c:v>0.79810000000000003</c:v>
                </c:pt>
                <c:pt idx="48">
                  <c:v>0.6996</c:v>
                </c:pt>
                <c:pt idx="49">
                  <c:v>0.26609999999999995</c:v>
                </c:pt>
                <c:pt idx="50">
                  <c:v>0.48699999999999999</c:v>
                </c:pt>
                <c:pt idx="51">
                  <c:v>0.56559999999999999</c:v>
                </c:pt>
                <c:pt idx="52">
                  <c:v>0.57069999999999999</c:v>
                </c:pt>
                <c:pt idx="56">
                  <c:v>0.23769999999999999</c:v>
                </c:pt>
                <c:pt idx="57">
                  <c:v>0.53500000000000003</c:v>
                </c:pt>
                <c:pt idx="58">
                  <c:v>0.62009999999999998</c:v>
                </c:pt>
                <c:pt idx="59">
                  <c:v>0.5353</c:v>
                </c:pt>
                <c:pt idx="60">
                  <c:v>0.67180000000000006</c:v>
                </c:pt>
                <c:pt idx="61">
                  <c:v>0.65499999999999992</c:v>
                </c:pt>
                <c:pt idx="62">
                  <c:v>0.47490000000000004</c:v>
                </c:pt>
                <c:pt idx="63">
                  <c:v>0.19</c:v>
                </c:pt>
                <c:pt idx="64">
                  <c:v>0.2858</c:v>
                </c:pt>
                <c:pt idx="65">
                  <c:v>0.2014</c:v>
                </c:pt>
                <c:pt idx="66">
                  <c:v>0.31950000000000001</c:v>
                </c:pt>
              </c:numCache>
            </c:numRef>
          </c:val>
          <c:smooth val="0"/>
          <c:extLst xmlns:c16r2="http://schemas.microsoft.com/office/drawing/2015/06/chart">
            <c:ext xmlns:c16="http://schemas.microsoft.com/office/drawing/2014/chart" uri="{C3380CC4-5D6E-409C-BE32-E72D297353CC}">
              <c16:uniqueId val="{00000001-6F6E-401B-AA47-17B7CF2C7544}"/>
            </c:ext>
          </c:extLst>
        </c:ser>
        <c:ser>
          <c:idx val="2"/>
          <c:order val="2"/>
          <c:tx>
            <c:strRef>
              <c:f>Sheet1!$D$1</c:f>
              <c:strCache>
                <c:ptCount val="1"/>
                <c:pt idx="0">
                  <c:v>Close</c:v>
                </c:pt>
              </c:strCache>
            </c:strRef>
          </c:tx>
          <c:spPr>
            <a:ln w="19050" cap="rnd">
              <a:noFill/>
              <a:round/>
            </a:ln>
            <a:effectLst/>
          </c:spPr>
          <c:marker>
            <c:symbol val="none"/>
          </c:marker>
          <c:cat>
            <c:strRef>
              <c:f>Sheet1!$A$2:$A$68</c:f>
              <c:strCache>
                <c:ptCount val="67"/>
                <c:pt idx="0">
                  <c:v>12</c:v>
                </c:pt>
                <c:pt idx="1">
                  <c:v>13</c:v>
                </c:pt>
                <c:pt idx="2">
                  <c:v>14</c:v>
                </c:pt>
                <c:pt idx="3">
                  <c:v>15</c:v>
                </c:pt>
                <c:pt idx="4">
                  <c:v>16</c:v>
                </c:pt>
                <c:pt idx="5">
                  <c:v>17</c:v>
                </c:pt>
                <c:pt idx="6">
                  <c:v>18</c:v>
                </c:pt>
                <c:pt idx="7">
                  <c:v>19</c:v>
                </c:pt>
                <c:pt idx="8">
                  <c:v>20</c:v>
                </c:pt>
                <c:pt idx="9">
                  <c:v>21</c:v>
                </c:pt>
                <c:pt idx="10">
                  <c:v>22</c:v>
                </c:pt>
                <c:pt idx="14">
                  <c:v>12</c:v>
                </c:pt>
                <c:pt idx="15">
                  <c:v>13</c:v>
                </c:pt>
                <c:pt idx="16">
                  <c:v>14</c:v>
                </c:pt>
                <c:pt idx="17">
                  <c:v>15</c:v>
                </c:pt>
                <c:pt idx="18">
                  <c:v>16</c:v>
                </c:pt>
                <c:pt idx="19">
                  <c:v>17</c:v>
                </c:pt>
                <c:pt idx="20">
                  <c:v>18</c:v>
                </c:pt>
                <c:pt idx="21">
                  <c:v>19</c:v>
                </c:pt>
                <c:pt idx="22">
                  <c:v>20</c:v>
                </c:pt>
                <c:pt idx="23">
                  <c:v>21</c:v>
                </c:pt>
                <c:pt idx="24">
                  <c:v>22</c:v>
                </c:pt>
                <c:pt idx="28">
                  <c:v>12</c:v>
                </c:pt>
                <c:pt idx="29">
                  <c:v>13</c:v>
                </c:pt>
                <c:pt idx="30">
                  <c:v>14</c:v>
                </c:pt>
                <c:pt idx="31">
                  <c:v>15</c:v>
                </c:pt>
                <c:pt idx="32">
                  <c:v>16</c:v>
                </c:pt>
                <c:pt idx="33">
                  <c:v>17</c:v>
                </c:pt>
                <c:pt idx="34">
                  <c:v>18</c:v>
                </c:pt>
                <c:pt idx="35">
                  <c:v>19</c:v>
                </c:pt>
                <c:pt idx="36">
                  <c:v>20</c:v>
                </c:pt>
                <c:pt idx="37">
                  <c:v>21</c:v>
                </c:pt>
                <c:pt idx="38">
                  <c:v>22</c:v>
                </c:pt>
                <c:pt idx="42">
                  <c:v>12</c:v>
                </c:pt>
                <c:pt idx="43">
                  <c:v>13</c:v>
                </c:pt>
                <c:pt idx="44">
                  <c:v>14</c:v>
                </c:pt>
                <c:pt idx="45">
                  <c:v>15</c:v>
                </c:pt>
                <c:pt idx="46">
                  <c:v>16</c:v>
                </c:pt>
                <c:pt idx="47">
                  <c:v>17</c:v>
                </c:pt>
                <c:pt idx="48">
                  <c:v>18</c:v>
                </c:pt>
                <c:pt idx="49">
                  <c:v>19</c:v>
                </c:pt>
                <c:pt idx="50">
                  <c:v>20</c:v>
                </c:pt>
                <c:pt idx="51">
                  <c:v>21</c:v>
                </c:pt>
                <c:pt idx="52">
                  <c:v>22</c:v>
                </c:pt>
                <c:pt idx="56">
                  <c:v>12</c:v>
                </c:pt>
                <c:pt idx="57">
                  <c:v>13</c:v>
                </c:pt>
                <c:pt idx="58">
                  <c:v>14</c:v>
                </c:pt>
                <c:pt idx="59">
                  <c:v>15</c:v>
                </c:pt>
                <c:pt idx="60">
                  <c:v>16</c:v>
                </c:pt>
                <c:pt idx="61">
                  <c:v>17</c:v>
                </c:pt>
                <c:pt idx="62">
                  <c:v>18</c:v>
                </c:pt>
                <c:pt idx="63">
                  <c:v>19</c:v>
                </c:pt>
                <c:pt idx="64">
                  <c:v>20</c:v>
                </c:pt>
                <c:pt idx="65">
                  <c:v>21</c:v>
                </c:pt>
                <c:pt idx="66">
                  <c:v>22</c:v>
                </c:pt>
              </c:strCache>
            </c:strRef>
          </c:cat>
          <c:val>
            <c:numRef>
              <c:f>Sheet1!$D$2:$D$68</c:f>
              <c:numCache>
                <c:formatCode>General</c:formatCode>
                <c:ptCount val="67"/>
                <c:pt idx="0">
                  <c:v>0.82910000000000006</c:v>
                </c:pt>
                <c:pt idx="1">
                  <c:v>0.85349999999999993</c:v>
                </c:pt>
                <c:pt idx="2">
                  <c:v>0.85460000000000003</c:v>
                </c:pt>
                <c:pt idx="3">
                  <c:v>0.88949999999999996</c:v>
                </c:pt>
                <c:pt idx="4">
                  <c:v>0.92920000000000003</c:v>
                </c:pt>
                <c:pt idx="5">
                  <c:v>0.94479999999999997</c:v>
                </c:pt>
                <c:pt idx="6">
                  <c:v>0.8992</c:v>
                </c:pt>
                <c:pt idx="7">
                  <c:v>0.48769999999999997</c:v>
                </c:pt>
                <c:pt idx="8">
                  <c:v>0.9829</c:v>
                </c:pt>
                <c:pt idx="9">
                  <c:v>0</c:v>
                </c:pt>
                <c:pt idx="10">
                  <c:v>0</c:v>
                </c:pt>
                <c:pt idx="14">
                  <c:v>0.54410000000000003</c:v>
                </c:pt>
                <c:pt idx="15">
                  <c:v>0.76600000000000001</c:v>
                </c:pt>
                <c:pt idx="16">
                  <c:v>0.80630000000000002</c:v>
                </c:pt>
                <c:pt idx="17">
                  <c:v>0.64170000000000005</c:v>
                </c:pt>
                <c:pt idx="18">
                  <c:v>0.88380000000000003</c:v>
                </c:pt>
                <c:pt idx="20">
                  <c:v>0.86319999999999997</c:v>
                </c:pt>
                <c:pt idx="21">
                  <c:v>0.39660000000000001</c:v>
                </c:pt>
                <c:pt idx="22">
                  <c:v>0</c:v>
                </c:pt>
                <c:pt idx="23">
                  <c:v>0.81500000000000006</c:v>
                </c:pt>
                <c:pt idx="24">
                  <c:v>0.88339999999999996</c:v>
                </c:pt>
                <c:pt idx="28">
                  <c:v>0.36020000000000002</c:v>
                </c:pt>
                <c:pt idx="29">
                  <c:v>0.73729999999999996</c:v>
                </c:pt>
                <c:pt idx="30">
                  <c:v>0.76129999999999998</c:v>
                </c:pt>
                <c:pt idx="31">
                  <c:v>0.74749999999999994</c:v>
                </c:pt>
                <c:pt idx="32">
                  <c:v>0.85119999999999996</c:v>
                </c:pt>
                <c:pt idx="34">
                  <c:v>0.80680000000000007</c:v>
                </c:pt>
                <c:pt idx="35">
                  <c:v>0.3362</c:v>
                </c:pt>
                <c:pt idx="36">
                  <c:v>0.5847</c:v>
                </c:pt>
                <c:pt idx="37">
                  <c:v>0.7024999999999999</c:v>
                </c:pt>
                <c:pt idx="38">
                  <c:v>0.6079</c:v>
                </c:pt>
                <c:pt idx="42">
                  <c:v>0.3397</c:v>
                </c:pt>
                <c:pt idx="43">
                  <c:v>0.66160000000000008</c:v>
                </c:pt>
                <c:pt idx="44">
                  <c:v>0.7127</c:v>
                </c:pt>
                <c:pt idx="45">
                  <c:v>0.86270000000000002</c:v>
                </c:pt>
                <c:pt idx="46">
                  <c:v>0.79390000000000005</c:v>
                </c:pt>
                <c:pt idx="47">
                  <c:v>0.90589999999999993</c:v>
                </c:pt>
                <c:pt idx="48">
                  <c:v>0.93039999999999989</c:v>
                </c:pt>
                <c:pt idx="49">
                  <c:v>0.2979</c:v>
                </c:pt>
                <c:pt idx="50">
                  <c:v>0.68499999999999994</c:v>
                </c:pt>
                <c:pt idx="51">
                  <c:v>0.64839999999999998</c:v>
                </c:pt>
                <c:pt idx="52">
                  <c:v>0.60929999999999995</c:v>
                </c:pt>
                <c:pt idx="56">
                  <c:v>0.26229999999999998</c:v>
                </c:pt>
                <c:pt idx="57">
                  <c:v>0.57700000000000007</c:v>
                </c:pt>
                <c:pt idx="58">
                  <c:v>0.65190000000000003</c:v>
                </c:pt>
                <c:pt idx="59">
                  <c:v>0.61669999999999991</c:v>
                </c:pt>
                <c:pt idx="60">
                  <c:v>0.69820000000000004</c:v>
                </c:pt>
                <c:pt idx="61">
                  <c:v>0.73099999999999998</c:v>
                </c:pt>
                <c:pt idx="62">
                  <c:v>0.57710000000000006</c:v>
                </c:pt>
                <c:pt idx="63">
                  <c:v>0.30199999999999999</c:v>
                </c:pt>
                <c:pt idx="64">
                  <c:v>0.40819999999999995</c:v>
                </c:pt>
                <c:pt idx="65">
                  <c:v>0.52859999999999996</c:v>
                </c:pt>
                <c:pt idx="66">
                  <c:v>0.41649999999999998</c:v>
                </c:pt>
              </c:numCache>
            </c:numRef>
          </c:val>
          <c:smooth val="0"/>
          <c:extLst xmlns:c16r2="http://schemas.microsoft.com/office/drawing/2015/06/chart">
            <c:ext xmlns:c16="http://schemas.microsoft.com/office/drawing/2014/chart" uri="{C3380CC4-5D6E-409C-BE32-E72D297353CC}">
              <c16:uniqueId val="{00000002-6F6E-401B-AA47-17B7CF2C7544}"/>
            </c:ext>
          </c:extLst>
        </c:ser>
        <c:dLbls>
          <c:showLegendKey val="0"/>
          <c:showVal val="0"/>
          <c:showCatName val="0"/>
          <c:showSerName val="0"/>
          <c:showPercent val="0"/>
          <c:showBubbleSize val="0"/>
        </c:dLbls>
        <c:hiLowLines>
          <c:spPr>
            <a:ln w="9525" cap="flat" cmpd="sng" algn="ctr">
              <a:noFill/>
              <a:round/>
            </a:ln>
            <a:effectLst/>
          </c:spPr>
        </c:hiLowLines>
        <c:axId val="408376944"/>
        <c:axId val="408377328"/>
      </c:stockChart>
      <c:catAx>
        <c:axId val="4083769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408377328"/>
        <c:crosses val="autoZero"/>
        <c:auto val="1"/>
        <c:lblAlgn val="ctr"/>
        <c:lblOffset val="100"/>
        <c:noMultiLvlLbl val="0"/>
      </c:catAx>
      <c:valAx>
        <c:axId val="408377328"/>
        <c:scaling>
          <c:orientation val="minMax"/>
          <c:max val="1.2"/>
          <c:min val="0.2"/>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Survival</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8376944"/>
        <c:crosses val="autoZero"/>
        <c:crossBetween val="between"/>
        <c:majorUnit val="0.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12700">
      <a:solidFill>
        <a:schemeClr val="tx1"/>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3277839857056"/>
          <c:y val="3.6078244999263841E-2"/>
          <c:w val="0.78483264429190669"/>
          <c:h val="0.83369723656986716"/>
        </c:manualLayout>
      </c:layout>
      <c:scatterChart>
        <c:scatterStyle val="lineMarker"/>
        <c:varyColors val="0"/>
        <c:ser>
          <c:idx val="0"/>
          <c:order val="0"/>
          <c:tx>
            <c:strRef>
              <c:f>Sheet1!$B$1</c:f>
              <c:strCache>
                <c:ptCount val="1"/>
                <c:pt idx="0">
                  <c:v>Hatchery</c:v>
                </c:pt>
              </c:strCache>
            </c:strRef>
          </c:tx>
          <c:spPr>
            <a:ln w="19050" cap="rnd">
              <a:noFill/>
              <a:round/>
            </a:ln>
            <a:effectLst/>
          </c:spPr>
          <c:marker>
            <c:symbol val="diamond"/>
            <c:size val="14"/>
            <c:spPr>
              <a:solidFill>
                <a:srgbClr val="00B0F0"/>
              </a:solidFill>
              <a:ln w="25400">
                <a:solidFill>
                  <a:schemeClr val="tx1"/>
                </a:solidFill>
              </a:ln>
              <a:effectLst/>
            </c:spPr>
          </c:marker>
          <c:trendline>
            <c:spPr>
              <a:ln w="76200" cap="rnd">
                <a:solidFill>
                  <a:schemeClr val="accent1"/>
                </a:solidFill>
                <a:prstDash val="sysDot"/>
              </a:ln>
              <a:effectLst/>
            </c:spPr>
            <c:trendlineType val="poly"/>
            <c:order val="2"/>
            <c:dispRSqr val="0"/>
            <c:dispEq val="0"/>
          </c:trendline>
          <c:xVal>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xVal>
          <c:yVal>
            <c:numRef>
              <c:f>Sheet1!$B$2:$B$18</c:f>
              <c:numCache>
                <c:formatCode>General</c:formatCode>
                <c:ptCount val="17"/>
                <c:pt idx="0">
                  <c:v>9.1000000000000025E-2</c:v>
                </c:pt>
                <c:pt idx="1">
                  <c:v>0.122</c:v>
                </c:pt>
                <c:pt idx="2">
                  <c:v>7.1999999999999953E-2</c:v>
                </c:pt>
                <c:pt idx="4">
                  <c:v>8.5999999999999965E-2</c:v>
                </c:pt>
                <c:pt idx="5">
                  <c:v>5.8000000000000052E-2</c:v>
                </c:pt>
                <c:pt idx="6">
                  <c:v>7.1000000000000008E-2</c:v>
                </c:pt>
                <c:pt idx="7">
                  <c:v>9.4999999999999973E-2</c:v>
                </c:pt>
                <c:pt idx="8">
                  <c:v>5.799999999999994E-2</c:v>
                </c:pt>
                <c:pt idx="9">
                  <c:v>0.22100000000000009</c:v>
                </c:pt>
                <c:pt idx="10">
                  <c:v>9.4999999999999973E-2</c:v>
                </c:pt>
                <c:pt idx="11">
                  <c:v>0.15900000000000003</c:v>
                </c:pt>
                <c:pt idx="12">
                  <c:v>0.28899999999999992</c:v>
                </c:pt>
                <c:pt idx="13">
                  <c:v>3.5999999999999976E-2</c:v>
                </c:pt>
                <c:pt idx="14">
                  <c:v>0.23899999999999999</c:v>
                </c:pt>
                <c:pt idx="15">
                  <c:v>0.24199999999999999</c:v>
                </c:pt>
                <c:pt idx="16">
                  <c:v>0.224</c:v>
                </c:pt>
              </c:numCache>
            </c:numRef>
          </c:yVal>
          <c:smooth val="0"/>
          <c:extLst xmlns:c16r2="http://schemas.microsoft.com/office/drawing/2015/06/chart">
            <c:ext xmlns:c16="http://schemas.microsoft.com/office/drawing/2014/chart" uri="{C3380CC4-5D6E-409C-BE32-E72D297353CC}">
              <c16:uniqueId val="{00000000-6874-414D-9D56-A30CF88A904A}"/>
            </c:ext>
          </c:extLst>
        </c:ser>
        <c:ser>
          <c:idx val="1"/>
          <c:order val="1"/>
          <c:tx>
            <c:strRef>
              <c:f>Sheet1!$C$1</c:f>
              <c:strCache>
                <c:ptCount val="1"/>
                <c:pt idx="0">
                  <c:v>Natural</c:v>
                </c:pt>
              </c:strCache>
            </c:strRef>
          </c:tx>
          <c:spPr>
            <a:ln w="25400" cap="rnd">
              <a:noFill/>
              <a:round/>
            </a:ln>
            <a:effectLst/>
          </c:spPr>
          <c:marker>
            <c:symbol val="diamond"/>
            <c:size val="16"/>
            <c:spPr>
              <a:solidFill>
                <a:schemeClr val="accent2"/>
              </a:solidFill>
              <a:ln w="25400">
                <a:solidFill>
                  <a:schemeClr val="tx1"/>
                </a:solidFill>
              </a:ln>
              <a:effectLst/>
            </c:spPr>
          </c:marker>
          <c:trendline>
            <c:spPr>
              <a:ln w="76200" cap="rnd">
                <a:solidFill>
                  <a:schemeClr val="accent2"/>
                </a:solidFill>
                <a:prstDash val="sysDot"/>
              </a:ln>
              <a:effectLst/>
            </c:spPr>
            <c:trendlineType val="poly"/>
            <c:order val="2"/>
            <c:dispRSqr val="0"/>
            <c:dispEq val="0"/>
          </c:trendline>
          <c:xVal>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xVal>
          <c:yVal>
            <c:numRef>
              <c:f>Sheet1!$C$2:$C$18</c:f>
              <c:numCache>
                <c:formatCode>General</c:formatCode>
                <c:ptCount val="17"/>
                <c:pt idx="1">
                  <c:v>5.2000000000000046E-2</c:v>
                </c:pt>
                <c:pt idx="2">
                  <c:v>0.16500000000000004</c:v>
                </c:pt>
                <c:pt idx="3">
                  <c:v>0.13900000000000001</c:v>
                </c:pt>
                <c:pt idx="4">
                  <c:v>0.22299999999999998</c:v>
                </c:pt>
                <c:pt idx="5">
                  <c:v>0.20599999999999996</c:v>
                </c:pt>
                <c:pt idx="6">
                  <c:v>0.15100000000000002</c:v>
                </c:pt>
                <c:pt idx="7">
                  <c:v>0.122</c:v>
                </c:pt>
                <c:pt idx="8">
                  <c:v>0.14400000000000002</c:v>
                </c:pt>
                <c:pt idx="9">
                  <c:v>0.41400000000000003</c:v>
                </c:pt>
                <c:pt idx="10">
                  <c:v>0.30300000000000005</c:v>
                </c:pt>
                <c:pt idx="11">
                  <c:v>0.35099999999999998</c:v>
                </c:pt>
                <c:pt idx="12">
                  <c:v>0.14800000000000002</c:v>
                </c:pt>
                <c:pt idx="13">
                  <c:v>0.374</c:v>
                </c:pt>
                <c:pt idx="14">
                  <c:v>0.499</c:v>
                </c:pt>
              </c:numCache>
            </c:numRef>
          </c:yVal>
          <c:smooth val="0"/>
          <c:extLst xmlns:c16r2="http://schemas.microsoft.com/office/drawing/2015/06/chart">
            <c:ext xmlns:c16="http://schemas.microsoft.com/office/drawing/2014/chart" uri="{C3380CC4-5D6E-409C-BE32-E72D297353CC}">
              <c16:uniqueId val="{00000003-6874-414D-9D56-A30CF88A904A}"/>
            </c:ext>
          </c:extLst>
        </c:ser>
        <c:dLbls>
          <c:showLegendKey val="0"/>
          <c:showVal val="0"/>
          <c:showCatName val="0"/>
          <c:showSerName val="0"/>
          <c:showPercent val="0"/>
          <c:showBubbleSize val="0"/>
        </c:dLbls>
        <c:axId val="408248584"/>
        <c:axId val="408401144"/>
      </c:scatterChart>
      <c:valAx>
        <c:axId val="408248584"/>
        <c:scaling>
          <c:orientation val="minMax"/>
          <c:max val="2022"/>
          <c:min val="2006"/>
        </c:scaling>
        <c:delete val="0"/>
        <c:axPos val="b"/>
        <c:majorGridlines>
          <c:spPr>
            <a:ln w="9525" cap="flat" cmpd="sng" algn="ctr">
              <a:solidFill>
                <a:schemeClr val="bg1">
                  <a:lumMod val="50000"/>
                </a:schemeClr>
              </a:solidFill>
              <a:round/>
            </a:ln>
            <a:effectLst/>
          </c:spPr>
        </c:majorGridlines>
        <c:minorGridlines>
          <c:spPr>
            <a:ln w="9525" cap="flat" cmpd="sng" algn="ctr">
              <a:noFill/>
              <a:round/>
            </a:ln>
            <a:effectLst/>
          </c:spPr>
        </c:min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Migration</a:t>
                </a:r>
                <a:r>
                  <a:rPr lang="en-US" sz="1800" b="1" baseline="0" dirty="0">
                    <a:solidFill>
                      <a:schemeClr val="tx1"/>
                    </a:solidFill>
                  </a:rPr>
                  <a:t> Year</a:t>
                </a:r>
                <a:endParaRPr lang="en-US" sz="1800" b="1" dirty="0">
                  <a:solidFill>
                    <a:schemeClr val="tx1"/>
                  </a:solidFill>
                </a:endParaRPr>
              </a:p>
            </c:rich>
          </c:tx>
          <c:layout>
            <c:manualLayout>
              <c:xMode val="edge"/>
              <c:yMode val="edge"/>
              <c:x val="0.46030115002396671"/>
              <c:y val="0.9334766918945854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8401144"/>
        <c:crosses val="autoZero"/>
        <c:crossBetween val="midCat"/>
      </c:valAx>
      <c:valAx>
        <c:axId val="408401144"/>
        <c:scaling>
          <c:orientation val="minMax"/>
          <c:max val="0.70000000000000007"/>
        </c:scaling>
        <c:delete val="0"/>
        <c:axPos val="l"/>
        <c:majorGridlines>
          <c:spPr>
            <a:ln w="9525" cap="flat" cmpd="sng" algn="ctr">
              <a:solidFill>
                <a:schemeClr val="bg1">
                  <a:lumMod val="50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Mortality</a:t>
                </a:r>
                <a:r>
                  <a:rPr lang="en-US" sz="1800" b="1" baseline="0" dirty="0">
                    <a:solidFill>
                      <a:schemeClr val="tx1"/>
                    </a:solidFill>
                  </a:rPr>
                  <a:t> </a:t>
                </a:r>
                <a:endParaRPr lang="en-US" sz="1800" b="1" dirty="0">
                  <a:solidFill>
                    <a:schemeClr val="tx1"/>
                  </a:solidFill>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8248584"/>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18536004824446742"/>
          <c:y val="3.6644174583126521E-2"/>
          <c:w val="0.41594003064634166"/>
          <c:h val="0.19973599241199338"/>
        </c:manualLayout>
      </c:layout>
      <c:overlay val="1"/>
      <c:spPr>
        <a:solidFill>
          <a:schemeClr val="bg1"/>
        </a:solidFill>
        <a:ln>
          <a:solidFill>
            <a:schemeClr val="tx1"/>
          </a:solid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12700">
      <a:solidFill>
        <a:schemeClr val="tx1"/>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3277839857056"/>
          <c:y val="3.6078244999263841E-2"/>
          <c:w val="0.78483264429190669"/>
          <c:h val="0.83369723656986716"/>
        </c:manualLayout>
      </c:layout>
      <c:scatterChart>
        <c:scatterStyle val="lineMarker"/>
        <c:varyColors val="0"/>
        <c:ser>
          <c:idx val="0"/>
          <c:order val="0"/>
          <c:tx>
            <c:strRef>
              <c:f>Sheet1!$B$1</c:f>
              <c:strCache>
                <c:ptCount val="1"/>
                <c:pt idx="0">
                  <c:v>Hatchery</c:v>
                </c:pt>
              </c:strCache>
            </c:strRef>
          </c:tx>
          <c:spPr>
            <a:ln w="19050" cap="rnd">
              <a:noFill/>
              <a:round/>
            </a:ln>
            <a:effectLst/>
          </c:spPr>
          <c:marker>
            <c:symbol val="diamond"/>
            <c:size val="14"/>
            <c:spPr>
              <a:solidFill>
                <a:srgbClr val="00B0F0"/>
              </a:solidFill>
              <a:ln w="25400">
                <a:solidFill>
                  <a:schemeClr val="tx1"/>
                </a:solidFill>
              </a:ln>
              <a:effectLst/>
            </c:spPr>
          </c:marker>
          <c:trendline>
            <c:spPr>
              <a:ln w="76200" cap="rnd">
                <a:solidFill>
                  <a:schemeClr val="accent1"/>
                </a:solidFill>
                <a:prstDash val="sysDot"/>
              </a:ln>
              <a:effectLst/>
            </c:spPr>
            <c:trendlineType val="poly"/>
            <c:order val="2"/>
            <c:dispRSqr val="1"/>
            <c:dispEq val="0"/>
            <c:trendlineLbl>
              <c:layout>
                <c:manualLayout>
                  <c:x val="9.6087232163676421E-3"/>
                  <c:y val="0.12066326254797792"/>
                </c:manualLayout>
              </c:layout>
              <c:numFmt formatCode="General" sourceLinked="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rendlineLbl>
          </c:trendline>
          <c:xVal>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xVal>
          <c:yVal>
            <c:numRef>
              <c:f>Sheet1!$B$2:$B$18</c:f>
              <c:numCache>
                <c:formatCode>General</c:formatCode>
                <c:ptCount val="17"/>
                <c:pt idx="0">
                  <c:v>9.1000000000000025E-2</c:v>
                </c:pt>
                <c:pt idx="1">
                  <c:v>0.122</c:v>
                </c:pt>
                <c:pt idx="2">
                  <c:v>7.1999999999999953E-2</c:v>
                </c:pt>
                <c:pt idx="4">
                  <c:v>8.5999999999999965E-2</c:v>
                </c:pt>
                <c:pt idx="5">
                  <c:v>5.8000000000000052E-2</c:v>
                </c:pt>
                <c:pt idx="6">
                  <c:v>7.1000000000000008E-2</c:v>
                </c:pt>
                <c:pt idx="7">
                  <c:v>9.4999999999999973E-2</c:v>
                </c:pt>
                <c:pt idx="8">
                  <c:v>5.799999999999994E-2</c:v>
                </c:pt>
                <c:pt idx="9">
                  <c:v>0.22100000000000009</c:v>
                </c:pt>
                <c:pt idx="10">
                  <c:v>9.4999999999999973E-2</c:v>
                </c:pt>
                <c:pt idx="11">
                  <c:v>0.15900000000000003</c:v>
                </c:pt>
                <c:pt idx="12">
                  <c:v>0.28899999999999992</c:v>
                </c:pt>
                <c:pt idx="13">
                  <c:v>3.5999999999999976E-2</c:v>
                </c:pt>
                <c:pt idx="14">
                  <c:v>0.23899999999999999</c:v>
                </c:pt>
                <c:pt idx="15">
                  <c:v>0.24199999999999999</c:v>
                </c:pt>
                <c:pt idx="16">
                  <c:v>0.224</c:v>
                </c:pt>
              </c:numCache>
            </c:numRef>
          </c:yVal>
          <c:smooth val="0"/>
          <c:extLst xmlns:c16r2="http://schemas.microsoft.com/office/drawing/2015/06/chart">
            <c:ext xmlns:c16="http://schemas.microsoft.com/office/drawing/2014/chart" uri="{C3380CC4-5D6E-409C-BE32-E72D297353CC}">
              <c16:uniqueId val="{00000000-6874-414D-9D56-A30CF88A904A}"/>
            </c:ext>
          </c:extLst>
        </c:ser>
        <c:ser>
          <c:idx val="1"/>
          <c:order val="1"/>
          <c:tx>
            <c:strRef>
              <c:f>Sheet1!$C$1</c:f>
              <c:strCache>
                <c:ptCount val="1"/>
                <c:pt idx="0">
                  <c:v>Natural</c:v>
                </c:pt>
              </c:strCache>
            </c:strRef>
          </c:tx>
          <c:spPr>
            <a:ln w="25400" cap="rnd">
              <a:noFill/>
              <a:round/>
            </a:ln>
            <a:effectLst/>
          </c:spPr>
          <c:marker>
            <c:symbol val="diamond"/>
            <c:size val="16"/>
            <c:spPr>
              <a:solidFill>
                <a:schemeClr val="accent2"/>
              </a:solidFill>
              <a:ln w="25400">
                <a:solidFill>
                  <a:schemeClr val="tx1"/>
                </a:solidFill>
              </a:ln>
              <a:effectLst/>
            </c:spPr>
          </c:marker>
          <c:trendline>
            <c:spPr>
              <a:ln w="76200" cap="rnd">
                <a:solidFill>
                  <a:schemeClr val="accent2"/>
                </a:solidFill>
                <a:prstDash val="sysDot"/>
              </a:ln>
              <a:effectLst/>
            </c:spPr>
            <c:trendlineType val="poly"/>
            <c:order val="2"/>
            <c:dispRSqr val="1"/>
            <c:dispEq val="0"/>
            <c:trendlineLbl>
              <c:layout>
                <c:manualLayout>
                  <c:x val="-7.4688232479259986E-2"/>
                  <c:y val="5.96861592596779E-2"/>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rendlineLbl>
          </c:trendline>
          <c:xVal>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xVal>
          <c:yVal>
            <c:numRef>
              <c:f>Sheet1!$C$2:$C$18</c:f>
              <c:numCache>
                <c:formatCode>General</c:formatCode>
                <c:ptCount val="17"/>
                <c:pt idx="1">
                  <c:v>5.2000000000000046E-2</c:v>
                </c:pt>
                <c:pt idx="2">
                  <c:v>0.16500000000000004</c:v>
                </c:pt>
                <c:pt idx="3">
                  <c:v>0.13900000000000001</c:v>
                </c:pt>
                <c:pt idx="4">
                  <c:v>0.22299999999999998</c:v>
                </c:pt>
                <c:pt idx="5">
                  <c:v>0.20599999999999996</c:v>
                </c:pt>
                <c:pt idx="6">
                  <c:v>0.15100000000000002</c:v>
                </c:pt>
                <c:pt idx="7">
                  <c:v>0.122</c:v>
                </c:pt>
                <c:pt idx="8">
                  <c:v>0.14400000000000002</c:v>
                </c:pt>
                <c:pt idx="9">
                  <c:v>0.41400000000000003</c:v>
                </c:pt>
                <c:pt idx="10">
                  <c:v>0.30300000000000005</c:v>
                </c:pt>
                <c:pt idx="11">
                  <c:v>0.35099999999999998</c:v>
                </c:pt>
                <c:pt idx="12">
                  <c:v>0.14800000000000002</c:v>
                </c:pt>
                <c:pt idx="13">
                  <c:v>0.374</c:v>
                </c:pt>
                <c:pt idx="14">
                  <c:v>0.499</c:v>
                </c:pt>
              </c:numCache>
            </c:numRef>
          </c:yVal>
          <c:smooth val="0"/>
          <c:extLst xmlns:c16r2="http://schemas.microsoft.com/office/drawing/2015/06/chart">
            <c:ext xmlns:c16="http://schemas.microsoft.com/office/drawing/2014/chart" uri="{C3380CC4-5D6E-409C-BE32-E72D297353CC}">
              <c16:uniqueId val="{00000003-6874-414D-9D56-A30CF88A904A}"/>
            </c:ext>
          </c:extLst>
        </c:ser>
        <c:dLbls>
          <c:showLegendKey val="0"/>
          <c:showVal val="0"/>
          <c:showCatName val="0"/>
          <c:showSerName val="0"/>
          <c:showPercent val="0"/>
          <c:showBubbleSize val="0"/>
        </c:dLbls>
        <c:axId val="406785104"/>
        <c:axId val="408435280"/>
      </c:scatterChart>
      <c:valAx>
        <c:axId val="406785104"/>
        <c:scaling>
          <c:orientation val="minMax"/>
          <c:max val="2022"/>
          <c:min val="2006"/>
        </c:scaling>
        <c:delete val="0"/>
        <c:axPos val="b"/>
        <c:majorGridlines>
          <c:spPr>
            <a:ln w="9525" cap="flat" cmpd="sng" algn="ctr">
              <a:solidFill>
                <a:schemeClr val="bg1">
                  <a:lumMod val="50000"/>
                </a:schemeClr>
              </a:solidFill>
              <a:round/>
            </a:ln>
            <a:effectLst/>
          </c:spPr>
        </c:majorGridlines>
        <c:minorGridlines>
          <c:spPr>
            <a:ln w="9525" cap="flat" cmpd="sng" algn="ctr">
              <a:noFill/>
              <a:round/>
            </a:ln>
            <a:effectLst/>
          </c:spPr>
        </c:min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Migration</a:t>
                </a:r>
                <a:r>
                  <a:rPr lang="en-US" sz="1800" b="1" baseline="0" dirty="0">
                    <a:solidFill>
                      <a:schemeClr val="tx1"/>
                    </a:solidFill>
                  </a:rPr>
                  <a:t> Year</a:t>
                </a:r>
                <a:endParaRPr lang="en-US" sz="1800" b="1" dirty="0">
                  <a:solidFill>
                    <a:schemeClr val="tx1"/>
                  </a:solidFill>
                </a:endParaRPr>
              </a:p>
            </c:rich>
          </c:tx>
          <c:layout>
            <c:manualLayout>
              <c:xMode val="edge"/>
              <c:yMode val="edge"/>
              <c:x val="0.46030115002396671"/>
              <c:y val="0.9334766918945854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8435280"/>
        <c:crosses val="autoZero"/>
        <c:crossBetween val="midCat"/>
      </c:valAx>
      <c:valAx>
        <c:axId val="408435280"/>
        <c:scaling>
          <c:orientation val="minMax"/>
          <c:max val="0.70000000000000007"/>
        </c:scaling>
        <c:delete val="0"/>
        <c:axPos val="l"/>
        <c:majorGridlines>
          <c:spPr>
            <a:ln w="9525" cap="flat" cmpd="sng" algn="ctr">
              <a:solidFill>
                <a:schemeClr val="bg1">
                  <a:lumMod val="50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Mortality</a:t>
                </a:r>
                <a:r>
                  <a:rPr lang="en-US" sz="1800" b="1" baseline="0" dirty="0">
                    <a:solidFill>
                      <a:schemeClr val="tx1"/>
                    </a:solidFill>
                  </a:rPr>
                  <a:t> </a:t>
                </a:r>
                <a:endParaRPr lang="en-US" sz="1800" b="1" dirty="0">
                  <a:solidFill>
                    <a:schemeClr val="tx1"/>
                  </a:solidFill>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6785104"/>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18536004824446742"/>
          <c:y val="3.6644174583126521E-2"/>
          <c:w val="0.41594003064634166"/>
          <c:h val="0.19973599241199338"/>
        </c:manualLayout>
      </c:layout>
      <c:overlay val="1"/>
      <c:spPr>
        <a:solidFill>
          <a:schemeClr val="bg1"/>
        </a:solidFill>
        <a:ln>
          <a:solidFill>
            <a:schemeClr val="tx1"/>
          </a:solid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12700">
      <a:solidFill>
        <a:schemeClr val="tx1"/>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29482547135777"/>
          <c:y val="3.6078244999263841E-2"/>
          <c:w val="0.81815088166242067"/>
          <c:h val="0.83369723656986716"/>
        </c:manualLayout>
      </c:layout>
      <c:scatterChart>
        <c:scatterStyle val="lineMarker"/>
        <c:varyColors val="0"/>
        <c:ser>
          <c:idx val="0"/>
          <c:order val="0"/>
          <c:tx>
            <c:strRef>
              <c:f>Sheet1!$B$1</c:f>
              <c:strCache>
                <c:ptCount val="1"/>
                <c:pt idx="0">
                  <c:v>LOMO Walleye</c:v>
                </c:pt>
              </c:strCache>
            </c:strRef>
          </c:tx>
          <c:spPr>
            <a:ln w="25400" cap="rnd">
              <a:noFill/>
              <a:round/>
            </a:ln>
            <a:effectLst/>
          </c:spPr>
          <c:marker>
            <c:symbol val="x"/>
            <c:size val="15"/>
            <c:spPr>
              <a:noFill/>
              <a:ln w="25400">
                <a:solidFill>
                  <a:schemeClr val="tx1"/>
                </a:solidFill>
              </a:ln>
              <a:effectLst/>
            </c:spPr>
          </c:marker>
          <c:trendline>
            <c:spPr>
              <a:ln w="76200" cap="rnd">
                <a:solidFill>
                  <a:schemeClr val="tx1"/>
                </a:solidFill>
                <a:prstDash val="sysDot"/>
              </a:ln>
              <a:effectLst/>
            </c:spPr>
            <c:trendlineType val="poly"/>
            <c:order val="2"/>
            <c:dispRSqr val="1"/>
            <c:dispEq val="0"/>
            <c:trendlineLbl>
              <c:layout>
                <c:manualLayout>
                  <c:x val="-2.8652510575718187E-2"/>
                  <c:y val="1.900933265840701E-4"/>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rendlineLbl>
          </c:trendline>
          <c:xVal>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xVal>
          <c:yVal>
            <c:numRef>
              <c:f>Sheet1!$B$2:$B$18</c:f>
              <c:numCache>
                <c:formatCode>General</c:formatCode>
                <c:ptCount val="17"/>
                <c:pt idx="0">
                  <c:v>1</c:v>
                </c:pt>
                <c:pt idx="1">
                  <c:v>2</c:v>
                </c:pt>
                <c:pt idx="2">
                  <c:v>10</c:v>
                </c:pt>
                <c:pt idx="3">
                  <c:v>1</c:v>
                </c:pt>
                <c:pt idx="4">
                  <c:v>2</c:v>
                </c:pt>
                <c:pt idx="5">
                  <c:v>0</c:v>
                </c:pt>
                <c:pt idx="6">
                  <c:v>1</c:v>
                </c:pt>
                <c:pt idx="7">
                  <c:v>6</c:v>
                </c:pt>
                <c:pt idx="8">
                  <c:v>19</c:v>
                </c:pt>
                <c:pt idx="9">
                  <c:v>160</c:v>
                </c:pt>
                <c:pt idx="10">
                  <c:v>160</c:v>
                </c:pt>
                <c:pt idx="11">
                  <c:v>70</c:v>
                </c:pt>
                <c:pt idx="12">
                  <c:v>130</c:v>
                </c:pt>
                <c:pt idx="13">
                  <c:v>262</c:v>
                </c:pt>
                <c:pt idx="14">
                  <c:v>99</c:v>
                </c:pt>
                <c:pt idx="15">
                  <c:v>342</c:v>
                </c:pt>
                <c:pt idx="16">
                  <c:v>75</c:v>
                </c:pt>
              </c:numCache>
            </c:numRef>
          </c:yVal>
          <c:smooth val="0"/>
          <c:extLst xmlns:c16r2="http://schemas.microsoft.com/office/drawing/2015/06/chart">
            <c:ext xmlns:c16="http://schemas.microsoft.com/office/drawing/2014/chart" uri="{C3380CC4-5D6E-409C-BE32-E72D297353CC}">
              <c16:uniqueId val="{00000001-4C92-485F-A0E3-5C74A6454614}"/>
            </c:ext>
          </c:extLst>
        </c:ser>
        <c:ser>
          <c:idx val="1"/>
          <c:order val="1"/>
          <c:tx>
            <c:strRef>
              <c:f>Sheet1!$C$1</c:f>
              <c:strCache>
                <c:ptCount val="1"/>
                <c:pt idx="0">
                  <c:v>LGO Walleye</c:v>
                </c:pt>
              </c:strCache>
            </c:strRef>
          </c:tx>
          <c:spPr>
            <a:ln w="25400" cap="rnd">
              <a:noFill/>
              <a:round/>
            </a:ln>
            <a:effectLst/>
          </c:spPr>
          <c:marker>
            <c:symbol val="circle"/>
            <c:size val="14"/>
            <c:spPr>
              <a:noFill/>
              <a:ln w="31750">
                <a:solidFill>
                  <a:schemeClr val="tx1"/>
                </a:solidFill>
              </a:ln>
              <a:effectLst/>
            </c:spPr>
          </c:marker>
          <c:trendline>
            <c:spPr>
              <a:ln w="76200" cap="rnd">
                <a:solidFill>
                  <a:schemeClr val="tx1"/>
                </a:solidFill>
                <a:prstDash val="sysDash"/>
              </a:ln>
              <a:effectLst/>
            </c:spPr>
            <c:trendlineType val="poly"/>
            <c:order val="2"/>
            <c:dispRSqr val="1"/>
            <c:dispEq val="0"/>
            <c:trendlineLbl>
              <c:layout>
                <c:manualLayout>
                  <c:x val="5.9446413065169436E-2"/>
                  <c:y val="-2.9757567119948494E-2"/>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rendlineLbl>
          </c:trendline>
          <c:xVal>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xVal>
          <c:yVal>
            <c:numRef>
              <c:f>Sheet1!$C$2:$C$18</c:f>
              <c:numCache>
                <c:formatCode>General</c:formatCode>
                <c:ptCount val="17"/>
                <c:pt idx="0">
                  <c:v>0</c:v>
                </c:pt>
                <c:pt idx="1">
                  <c:v>1</c:v>
                </c:pt>
                <c:pt idx="2">
                  <c:v>1</c:v>
                </c:pt>
                <c:pt idx="3">
                  <c:v>0</c:v>
                </c:pt>
                <c:pt idx="4">
                  <c:v>1</c:v>
                </c:pt>
                <c:pt idx="5">
                  <c:v>1</c:v>
                </c:pt>
                <c:pt idx="6">
                  <c:v>0</c:v>
                </c:pt>
                <c:pt idx="7">
                  <c:v>1</c:v>
                </c:pt>
                <c:pt idx="8">
                  <c:v>0</c:v>
                </c:pt>
                <c:pt idx="9">
                  <c:v>0</c:v>
                </c:pt>
                <c:pt idx="10">
                  <c:v>4</c:v>
                </c:pt>
                <c:pt idx="11">
                  <c:v>3</c:v>
                </c:pt>
                <c:pt idx="12">
                  <c:v>10</c:v>
                </c:pt>
                <c:pt idx="13">
                  <c:v>35</c:v>
                </c:pt>
                <c:pt idx="14">
                  <c:v>64</c:v>
                </c:pt>
                <c:pt idx="15">
                  <c:v>332</c:v>
                </c:pt>
                <c:pt idx="16">
                  <c:v>52</c:v>
                </c:pt>
              </c:numCache>
            </c:numRef>
          </c:yVal>
          <c:smooth val="0"/>
          <c:extLst xmlns:c16r2="http://schemas.microsoft.com/office/drawing/2015/06/chart">
            <c:ext xmlns:c16="http://schemas.microsoft.com/office/drawing/2014/chart" uri="{C3380CC4-5D6E-409C-BE32-E72D297353CC}">
              <c16:uniqueId val="{00000003-4C92-485F-A0E3-5C74A6454614}"/>
            </c:ext>
          </c:extLst>
        </c:ser>
        <c:dLbls>
          <c:showLegendKey val="0"/>
          <c:showVal val="0"/>
          <c:showCatName val="0"/>
          <c:showSerName val="0"/>
          <c:showPercent val="0"/>
          <c:showBubbleSize val="0"/>
        </c:dLbls>
        <c:axId val="408842856"/>
        <c:axId val="408843640"/>
      </c:scatterChart>
      <c:valAx>
        <c:axId val="408842856"/>
        <c:scaling>
          <c:orientation val="minMax"/>
          <c:max val="2022"/>
          <c:min val="2006"/>
        </c:scaling>
        <c:delete val="0"/>
        <c:axPos val="b"/>
        <c:majorGridlines>
          <c:spPr>
            <a:ln w="9525" cap="flat" cmpd="sng" algn="ctr">
              <a:solidFill>
                <a:schemeClr val="bg1">
                  <a:lumMod val="50000"/>
                </a:schemeClr>
              </a:solidFill>
              <a:round/>
            </a:ln>
            <a:effectLst/>
          </c:spPr>
        </c:majorGridlines>
        <c:minorGridlines>
          <c:spPr>
            <a:ln w="9525" cap="flat" cmpd="sng" algn="ctr">
              <a:noFill/>
              <a:round/>
            </a:ln>
            <a:effectLst/>
          </c:spPr>
        </c:min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Migration</a:t>
                </a:r>
                <a:r>
                  <a:rPr lang="en-US" sz="1800" b="1" baseline="0" dirty="0">
                    <a:solidFill>
                      <a:schemeClr val="tx1"/>
                    </a:solidFill>
                  </a:rPr>
                  <a:t> Year</a:t>
                </a:r>
                <a:endParaRPr lang="en-US" sz="1800" b="1" dirty="0">
                  <a:solidFill>
                    <a:schemeClr val="tx1"/>
                  </a:solidFill>
                </a:endParaRPr>
              </a:p>
            </c:rich>
          </c:tx>
          <c:layout>
            <c:manualLayout>
              <c:xMode val="edge"/>
              <c:yMode val="edge"/>
              <c:x val="0.46030115002396671"/>
              <c:y val="0.9334766918945854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8843640"/>
        <c:crosses val="autoZero"/>
        <c:crossBetween val="midCat"/>
      </c:valAx>
      <c:valAx>
        <c:axId val="408843640"/>
        <c:scaling>
          <c:orientation val="minMax"/>
          <c:max val="400"/>
          <c:min val="0"/>
        </c:scaling>
        <c:delete val="0"/>
        <c:axPos val="l"/>
        <c:majorGridlines>
          <c:spPr>
            <a:ln w="9525" cap="flat" cmpd="sng" algn="ctr">
              <a:solidFill>
                <a:schemeClr val="bg1">
                  <a:lumMod val="50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Walleye</a:t>
                </a:r>
                <a:r>
                  <a:rPr lang="en-US" sz="1800" b="1" baseline="0" dirty="0">
                    <a:solidFill>
                      <a:schemeClr val="tx1"/>
                    </a:solidFill>
                  </a:rPr>
                  <a:t> Counted in Juvenile Bypass</a:t>
                </a:r>
                <a:endParaRPr lang="en-US" sz="1800" b="1" dirty="0">
                  <a:solidFill>
                    <a:schemeClr val="tx1"/>
                  </a:solidFill>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8842856"/>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16426235354191293"/>
          <c:y val="6.6603040117161977E-2"/>
          <c:w val="0.38168548906316779"/>
          <c:h val="0.17227369900579423"/>
        </c:manualLayout>
      </c:layout>
      <c:overlay val="1"/>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12700">
      <a:solidFill>
        <a:schemeClr val="tx1"/>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3427952549144"/>
          <c:y val="2.8806858089177378E-2"/>
          <c:w val="0.81350769054428829"/>
          <c:h val="0.83967058065085953"/>
        </c:manualLayout>
      </c:layout>
      <c:stockChart>
        <c:ser>
          <c:idx val="0"/>
          <c:order val="0"/>
          <c:tx>
            <c:strRef>
              <c:f>Sheet1!$B$1</c:f>
              <c:strCache>
                <c:ptCount val="1"/>
                <c:pt idx="0">
                  <c:v>High</c:v>
                </c:pt>
              </c:strCache>
            </c:strRef>
          </c:tx>
          <c:spPr>
            <a:ln w="19050" cap="rnd">
              <a:noFill/>
              <a:round/>
            </a:ln>
            <a:effectLst/>
          </c:spPr>
          <c:marker>
            <c:symbol val="circle"/>
            <c:size val="13"/>
            <c:spPr>
              <a:solidFill>
                <a:srgbClr val="00B0F0"/>
              </a:solidFill>
              <a:ln w="15875">
                <a:solidFill>
                  <a:schemeClr val="tx1"/>
                </a:solidFill>
              </a:ln>
              <a:effectLst/>
            </c:spPr>
          </c:marker>
          <c:dPt>
            <c:idx val="22"/>
            <c:marker>
              <c:symbol val="square"/>
              <c:size val="13"/>
              <c:spPr>
                <a:solidFill>
                  <a:schemeClr val="accent2"/>
                </a:solidFill>
                <a:ln w="19050">
                  <a:solidFill>
                    <a:schemeClr val="tx1"/>
                  </a:solidFill>
                </a:ln>
                <a:effectLst/>
              </c:spPr>
            </c:marker>
            <c:bubble3D val="0"/>
            <c:extLst xmlns:c16r2="http://schemas.microsoft.com/office/drawing/2015/06/chart">
              <c:ext xmlns:c16="http://schemas.microsoft.com/office/drawing/2014/chart" uri="{C3380CC4-5D6E-409C-BE32-E72D297353CC}">
                <c16:uniqueId val="{00000005-9C06-4B37-8698-736A879A8435}"/>
              </c:ext>
            </c:extLst>
          </c:dPt>
          <c:dPt>
            <c:idx val="29"/>
            <c:marker>
              <c:symbol val="square"/>
              <c:size val="13"/>
              <c:spPr>
                <a:solidFill>
                  <a:schemeClr val="accent2"/>
                </a:solidFill>
                <a:ln w="19050">
                  <a:solidFill>
                    <a:schemeClr val="tx1"/>
                  </a:solidFill>
                </a:ln>
                <a:effectLst/>
              </c:spPr>
            </c:marker>
            <c:bubble3D val="0"/>
            <c:extLst xmlns:c16r2="http://schemas.microsoft.com/office/drawing/2015/06/chart">
              <c:ext xmlns:c16="http://schemas.microsoft.com/office/drawing/2014/chart" uri="{C3380CC4-5D6E-409C-BE32-E72D297353CC}">
                <c16:uniqueId val="{00000006-9C06-4B37-8698-736A879A8435}"/>
              </c:ext>
            </c:extLst>
          </c:dPt>
          <c:dPt>
            <c:idx val="36"/>
            <c:marker>
              <c:symbol val="square"/>
              <c:size val="13"/>
              <c:spPr>
                <a:solidFill>
                  <a:schemeClr val="accent2"/>
                </a:solidFill>
                <a:ln w="19050">
                  <a:solidFill>
                    <a:schemeClr val="tx1"/>
                  </a:solidFill>
                </a:ln>
                <a:effectLst/>
              </c:spPr>
            </c:marker>
            <c:bubble3D val="0"/>
            <c:extLst xmlns:c16r2="http://schemas.microsoft.com/office/drawing/2015/06/chart">
              <c:ext xmlns:c16="http://schemas.microsoft.com/office/drawing/2014/chart" uri="{C3380CC4-5D6E-409C-BE32-E72D297353CC}">
                <c16:uniqueId val="{00000004-C340-4795-B683-A6D056276437}"/>
              </c:ext>
            </c:extLst>
          </c:dPt>
          <c:dPt>
            <c:idx val="43"/>
            <c:marker>
              <c:symbol val="square"/>
              <c:size val="13"/>
              <c:spPr>
                <a:solidFill>
                  <a:schemeClr val="accent2"/>
                </a:solidFill>
                <a:ln w="19050">
                  <a:solidFill>
                    <a:schemeClr val="tx1"/>
                  </a:solidFill>
                </a:ln>
                <a:effectLst/>
              </c:spPr>
            </c:marker>
            <c:bubble3D val="0"/>
            <c:extLst xmlns:c16r2="http://schemas.microsoft.com/office/drawing/2015/06/chart">
              <c:ext xmlns:c16="http://schemas.microsoft.com/office/drawing/2014/chart" uri="{C3380CC4-5D6E-409C-BE32-E72D297353CC}">
                <c16:uniqueId val="{00000007-9C06-4B37-8698-736A879A8435}"/>
              </c:ext>
            </c:extLst>
          </c:dPt>
          <c:dPt>
            <c:idx val="50"/>
            <c:marker>
              <c:symbol val="square"/>
              <c:size val="13"/>
              <c:spPr>
                <a:solidFill>
                  <a:schemeClr val="accent2"/>
                </a:solidFill>
                <a:ln w="19050">
                  <a:solidFill>
                    <a:schemeClr val="tx1"/>
                  </a:solidFill>
                </a:ln>
                <a:effectLst/>
              </c:spPr>
            </c:marker>
            <c:bubble3D val="0"/>
            <c:extLst xmlns:c16r2="http://schemas.microsoft.com/office/drawing/2015/06/chart">
              <c:ext xmlns:c16="http://schemas.microsoft.com/office/drawing/2014/chart" uri="{C3380CC4-5D6E-409C-BE32-E72D297353CC}">
                <c16:uniqueId val="{00000008-9C06-4B37-8698-736A879A8435}"/>
              </c:ext>
            </c:extLst>
          </c:dPt>
          <c:cat>
            <c:strRef>
              <c:f>Sheet1!$A$2:$A$54</c:f>
              <c:strCache>
                <c:ptCount val="51"/>
                <c:pt idx="0">
                  <c:v>UTR</c:v>
                </c:pt>
                <c:pt idx="7">
                  <c:v>MTR</c:v>
                </c:pt>
                <c:pt idx="14">
                  <c:v>LTR</c:v>
                </c:pt>
                <c:pt idx="22">
                  <c:v>LMN</c:v>
                </c:pt>
                <c:pt idx="29">
                  <c:v>ICH</c:v>
                </c:pt>
                <c:pt idx="36">
                  <c:v>MCN</c:v>
                </c:pt>
                <c:pt idx="43">
                  <c:v>JD</c:v>
                </c:pt>
                <c:pt idx="50">
                  <c:v>BON</c:v>
                </c:pt>
              </c:strCache>
            </c:strRef>
          </c:cat>
          <c:val>
            <c:numRef>
              <c:f>Sheet1!$B$2:$B$54</c:f>
              <c:numCache>
                <c:formatCode>General</c:formatCode>
                <c:ptCount val="53"/>
                <c:pt idx="0">
                  <c:v>0.88</c:v>
                </c:pt>
                <c:pt idx="7">
                  <c:v>0.60399999999999998</c:v>
                </c:pt>
                <c:pt idx="14">
                  <c:v>0.59</c:v>
                </c:pt>
                <c:pt idx="21">
                  <c:v>0.36799999999999999</c:v>
                </c:pt>
                <c:pt idx="22">
                  <c:v>0.84599999999999997</c:v>
                </c:pt>
                <c:pt idx="29">
                  <c:v>0.47499999999999998</c:v>
                </c:pt>
                <c:pt idx="35">
                  <c:v>0.32100000000000001</c:v>
                </c:pt>
                <c:pt idx="36">
                  <c:v>0.45900000000000002</c:v>
                </c:pt>
                <c:pt idx="42">
                  <c:v>0.189</c:v>
                </c:pt>
                <c:pt idx="43">
                  <c:v>0.377</c:v>
                </c:pt>
                <c:pt idx="49">
                  <c:v>0.17199999999999999</c:v>
                </c:pt>
                <c:pt idx="50">
                  <c:v>0.68100000000000005</c:v>
                </c:pt>
              </c:numCache>
            </c:numRef>
          </c:val>
          <c:smooth val="0"/>
          <c:extLst xmlns:c16r2="http://schemas.microsoft.com/office/drawing/2015/06/chart">
            <c:ext xmlns:c16="http://schemas.microsoft.com/office/drawing/2014/chart" uri="{C3380CC4-5D6E-409C-BE32-E72D297353CC}">
              <c16:uniqueId val="{00000005-4A0A-4B57-BAF7-27FD1994BD13}"/>
            </c:ext>
          </c:extLst>
        </c:ser>
        <c:ser>
          <c:idx val="1"/>
          <c:order val="1"/>
          <c:tx>
            <c:strRef>
              <c:f>Sheet1!$C$1</c:f>
              <c:strCache>
                <c:ptCount val="1"/>
                <c:pt idx="0">
                  <c:v>Low</c:v>
                </c:pt>
              </c:strCache>
            </c:strRef>
          </c:tx>
          <c:spPr>
            <a:ln w="19050" cap="rnd">
              <a:noFill/>
              <a:round/>
            </a:ln>
            <a:effectLst/>
          </c:spPr>
          <c:marker>
            <c:symbol val="none"/>
          </c:marker>
          <c:cat>
            <c:strRef>
              <c:f>Sheet1!$A$2:$A$54</c:f>
              <c:strCache>
                <c:ptCount val="51"/>
                <c:pt idx="0">
                  <c:v>UTR</c:v>
                </c:pt>
                <c:pt idx="7">
                  <c:v>MTR</c:v>
                </c:pt>
                <c:pt idx="14">
                  <c:v>LTR</c:v>
                </c:pt>
                <c:pt idx="22">
                  <c:v>LMN</c:v>
                </c:pt>
                <c:pt idx="29">
                  <c:v>ICH</c:v>
                </c:pt>
                <c:pt idx="36">
                  <c:v>MCN</c:v>
                </c:pt>
                <c:pt idx="43">
                  <c:v>JD</c:v>
                </c:pt>
                <c:pt idx="50">
                  <c:v>BON</c:v>
                </c:pt>
              </c:strCache>
            </c:strRef>
          </c:cat>
          <c:val>
            <c:numRef>
              <c:f>Sheet1!$C$2:$C$54</c:f>
              <c:numCache>
                <c:formatCode>General</c:formatCode>
                <c:ptCount val="53"/>
                <c:pt idx="0">
                  <c:v>0.87660000000000005</c:v>
                </c:pt>
                <c:pt idx="7">
                  <c:v>0.60009999999999997</c:v>
                </c:pt>
                <c:pt idx="14">
                  <c:v>0.57069999999999999</c:v>
                </c:pt>
                <c:pt idx="21">
                  <c:v>0.31950000000000001</c:v>
                </c:pt>
                <c:pt idx="22">
                  <c:v>0.75</c:v>
                </c:pt>
                <c:pt idx="29">
                  <c:v>0.37</c:v>
                </c:pt>
                <c:pt idx="35">
                  <c:v>0.3135</c:v>
                </c:pt>
                <c:pt idx="36">
                  <c:v>0.38900000000000001</c:v>
                </c:pt>
                <c:pt idx="42">
                  <c:v>0.15060000000000001</c:v>
                </c:pt>
                <c:pt idx="43">
                  <c:v>0.318</c:v>
                </c:pt>
                <c:pt idx="49">
                  <c:v>0.12229999999999999</c:v>
                </c:pt>
                <c:pt idx="50">
                  <c:v>0.46310000000000007</c:v>
                </c:pt>
              </c:numCache>
            </c:numRef>
          </c:val>
          <c:smooth val="0"/>
          <c:extLst xmlns:c16r2="http://schemas.microsoft.com/office/drawing/2015/06/chart">
            <c:ext xmlns:c16="http://schemas.microsoft.com/office/drawing/2014/chart" uri="{C3380CC4-5D6E-409C-BE32-E72D297353CC}">
              <c16:uniqueId val="{00000006-4A0A-4B57-BAF7-27FD1994BD13}"/>
            </c:ext>
          </c:extLst>
        </c:ser>
        <c:ser>
          <c:idx val="2"/>
          <c:order val="2"/>
          <c:tx>
            <c:strRef>
              <c:f>Sheet1!$D$1</c:f>
              <c:strCache>
                <c:ptCount val="1"/>
                <c:pt idx="0">
                  <c:v>Close</c:v>
                </c:pt>
              </c:strCache>
            </c:strRef>
          </c:tx>
          <c:spPr>
            <a:ln w="19050" cap="rnd">
              <a:noFill/>
              <a:round/>
            </a:ln>
            <a:effectLst/>
          </c:spPr>
          <c:marker>
            <c:symbol val="dot"/>
            <c:size val="3"/>
            <c:spPr>
              <a:solidFill>
                <a:schemeClr val="accent3"/>
              </a:solidFill>
              <a:ln w="9525">
                <a:solidFill>
                  <a:schemeClr val="accent3"/>
                </a:solidFill>
              </a:ln>
              <a:effectLst/>
            </c:spPr>
          </c:marker>
          <c:cat>
            <c:strRef>
              <c:f>Sheet1!$A$2:$A$54</c:f>
              <c:strCache>
                <c:ptCount val="51"/>
                <c:pt idx="0">
                  <c:v>UTR</c:v>
                </c:pt>
                <c:pt idx="7">
                  <c:v>MTR</c:v>
                </c:pt>
                <c:pt idx="14">
                  <c:v>LTR</c:v>
                </c:pt>
                <c:pt idx="22">
                  <c:v>LMN</c:v>
                </c:pt>
                <c:pt idx="29">
                  <c:v>ICH</c:v>
                </c:pt>
                <c:pt idx="36">
                  <c:v>MCN</c:v>
                </c:pt>
                <c:pt idx="43">
                  <c:v>JD</c:v>
                </c:pt>
                <c:pt idx="50">
                  <c:v>BON</c:v>
                </c:pt>
              </c:strCache>
            </c:strRef>
          </c:cat>
          <c:val>
            <c:numRef>
              <c:f>Sheet1!$D$2:$D$54</c:f>
              <c:numCache>
                <c:formatCode>General</c:formatCode>
                <c:ptCount val="53"/>
                <c:pt idx="0">
                  <c:v>0.88339999999999996</c:v>
                </c:pt>
                <c:pt idx="7">
                  <c:v>0.6079</c:v>
                </c:pt>
                <c:pt idx="14">
                  <c:v>0.60929999999999995</c:v>
                </c:pt>
                <c:pt idx="21">
                  <c:v>0.41649999999999998</c:v>
                </c:pt>
                <c:pt idx="22">
                  <c:v>0.94199999999999995</c:v>
                </c:pt>
                <c:pt idx="29">
                  <c:v>0.57999999999999996</c:v>
                </c:pt>
                <c:pt idx="35">
                  <c:v>0.32850000000000001</c:v>
                </c:pt>
                <c:pt idx="36">
                  <c:v>0.52900000000000003</c:v>
                </c:pt>
                <c:pt idx="42">
                  <c:v>0.22739999999999999</c:v>
                </c:pt>
                <c:pt idx="43">
                  <c:v>0.436</c:v>
                </c:pt>
                <c:pt idx="49">
                  <c:v>0.22169999999999998</c:v>
                </c:pt>
                <c:pt idx="50">
                  <c:v>0.89890000000000003</c:v>
                </c:pt>
              </c:numCache>
            </c:numRef>
          </c:val>
          <c:smooth val="0"/>
          <c:extLst xmlns:c16r2="http://schemas.microsoft.com/office/drawing/2015/06/chart">
            <c:ext xmlns:c16="http://schemas.microsoft.com/office/drawing/2014/chart" uri="{C3380CC4-5D6E-409C-BE32-E72D297353CC}">
              <c16:uniqueId val="{00000007-4A0A-4B57-BAF7-27FD1994BD13}"/>
            </c:ext>
          </c:extLst>
        </c:ser>
        <c:dLbls>
          <c:showLegendKey val="0"/>
          <c:showVal val="0"/>
          <c:showCatName val="0"/>
          <c:showSerName val="0"/>
          <c:showPercent val="0"/>
          <c:showBubbleSize val="0"/>
        </c:dLbls>
        <c:hiLowLines>
          <c:spPr>
            <a:ln w="15875" cap="flat" cmpd="sng" algn="ctr">
              <a:solidFill>
                <a:schemeClr val="tx1">
                  <a:lumMod val="75000"/>
                  <a:lumOff val="25000"/>
                </a:schemeClr>
              </a:solidFill>
              <a:round/>
            </a:ln>
            <a:effectLst/>
          </c:spPr>
        </c:hiLowLines>
        <c:axId val="408839328"/>
        <c:axId val="408840504"/>
      </c:stockChart>
      <c:catAx>
        <c:axId val="4088393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408840504"/>
        <c:crosses val="autoZero"/>
        <c:auto val="1"/>
        <c:lblAlgn val="ctr"/>
        <c:lblOffset val="100"/>
        <c:noMultiLvlLbl val="0"/>
      </c:catAx>
      <c:valAx>
        <c:axId val="408840504"/>
        <c:scaling>
          <c:orientation val="minMax"/>
          <c:max val="1"/>
          <c:min val="0"/>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Survival</a:t>
                </a:r>
              </a:p>
            </c:rich>
          </c:tx>
          <c:layout>
            <c:manualLayout>
              <c:xMode val="edge"/>
              <c:yMode val="edge"/>
              <c:x val="9.6838982083761287E-3"/>
              <c:y val="0.34603218811546343"/>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8839328"/>
        <c:crosses val="autoZero"/>
        <c:crossBetween val="between"/>
        <c:majorUnit val="0.1"/>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12700">
      <a:solidFill>
        <a:schemeClr val="tx1"/>
      </a:solidFill>
    </a:ln>
    <a:effectLst>
      <a:outerShdw blurRad="50800" dist="38100" dir="2700000" algn="tl" rotWithShape="0">
        <a:prstClr val="black">
          <a:alpha val="40000"/>
        </a:prstClr>
      </a:outerShdw>
    </a:effectLst>
  </c:spPr>
  <c:txPr>
    <a:bodyPr/>
    <a:lstStyle/>
    <a:p>
      <a:pPr>
        <a:defRPr sz="16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12487549397683"/>
          <c:y val="2.8806858089177378E-2"/>
          <c:w val="0.83241703640407028"/>
          <c:h val="0.83967058065085953"/>
        </c:manualLayout>
      </c:layout>
      <c:stockChart>
        <c:ser>
          <c:idx val="0"/>
          <c:order val="0"/>
          <c:tx>
            <c:strRef>
              <c:f>Sheet1!$B$1</c:f>
              <c:strCache>
                <c:ptCount val="1"/>
                <c:pt idx="0">
                  <c:v>High</c:v>
                </c:pt>
              </c:strCache>
            </c:strRef>
          </c:tx>
          <c:spPr>
            <a:ln w="19050" cap="rnd">
              <a:noFill/>
              <a:round/>
            </a:ln>
            <a:effectLst/>
          </c:spPr>
          <c:marker>
            <c:symbol val="circle"/>
            <c:size val="13"/>
            <c:spPr>
              <a:solidFill>
                <a:srgbClr val="00B0F0"/>
              </a:solidFill>
              <a:ln w="15875">
                <a:solidFill>
                  <a:schemeClr val="tx1"/>
                </a:solidFill>
              </a:ln>
              <a:effectLst/>
            </c:spPr>
          </c:marker>
          <c:dPt>
            <c:idx val="22"/>
            <c:marker>
              <c:symbol val="square"/>
              <c:size val="13"/>
              <c:spPr>
                <a:solidFill>
                  <a:schemeClr val="accent2"/>
                </a:solidFill>
                <a:ln w="19050">
                  <a:solidFill>
                    <a:schemeClr val="tx1"/>
                  </a:solidFill>
                </a:ln>
                <a:effectLst/>
              </c:spPr>
            </c:marker>
            <c:bubble3D val="0"/>
            <c:extLst xmlns:c16r2="http://schemas.microsoft.com/office/drawing/2015/06/chart">
              <c:ext xmlns:c16="http://schemas.microsoft.com/office/drawing/2014/chart" uri="{C3380CC4-5D6E-409C-BE32-E72D297353CC}">
                <c16:uniqueId val="{00000005-9C06-4B37-8698-736A879A8435}"/>
              </c:ext>
            </c:extLst>
          </c:dPt>
          <c:dPt>
            <c:idx val="29"/>
            <c:marker>
              <c:symbol val="square"/>
              <c:size val="13"/>
              <c:spPr>
                <a:solidFill>
                  <a:schemeClr val="accent2"/>
                </a:solidFill>
                <a:ln w="19050">
                  <a:solidFill>
                    <a:schemeClr val="tx1"/>
                  </a:solidFill>
                </a:ln>
                <a:effectLst/>
              </c:spPr>
            </c:marker>
            <c:bubble3D val="0"/>
            <c:extLst xmlns:c16r2="http://schemas.microsoft.com/office/drawing/2015/06/chart">
              <c:ext xmlns:c16="http://schemas.microsoft.com/office/drawing/2014/chart" uri="{C3380CC4-5D6E-409C-BE32-E72D297353CC}">
                <c16:uniqueId val="{00000006-9C06-4B37-8698-736A879A8435}"/>
              </c:ext>
            </c:extLst>
          </c:dPt>
          <c:dPt>
            <c:idx val="36"/>
            <c:marker>
              <c:symbol val="square"/>
              <c:size val="13"/>
              <c:spPr>
                <a:solidFill>
                  <a:schemeClr val="accent2"/>
                </a:solidFill>
                <a:ln w="19050">
                  <a:solidFill>
                    <a:schemeClr val="tx1"/>
                  </a:solidFill>
                </a:ln>
                <a:effectLst/>
              </c:spPr>
            </c:marker>
            <c:bubble3D val="0"/>
            <c:extLst xmlns:c16r2="http://schemas.microsoft.com/office/drawing/2015/06/chart">
              <c:ext xmlns:c16="http://schemas.microsoft.com/office/drawing/2014/chart" uri="{C3380CC4-5D6E-409C-BE32-E72D297353CC}">
                <c16:uniqueId val="{00000004-C340-4795-B683-A6D056276437}"/>
              </c:ext>
            </c:extLst>
          </c:dPt>
          <c:dPt>
            <c:idx val="43"/>
            <c:marker>
              <c:symbol val="square"/>
              <c:size val="13"/>
              <c:spPr>
                <a:solidFill>
                  <a:schemeClr val="accent2"/>
                </a:solidFill>
                <a:ln w="19050">
                  <a:solidFill>
                    <a:schemeClr val="tx1"/>
                  </a:solidFill>
                </a:ln>
                <a:effectLst/>
              </c:spPr>
            </c:marker>
            <c:bubble3D val="0"/>
            <c:extLst xmlns:c16r2="http://schemas.microsoft.com/office/drawing/2015/06/chart">
              <c:ext xmlns:c16="http://schemas.microsoft.com/office/drawing/2014/chart" uri="{C3380CC4-5D6E-409C-BE32-E72D297353CC}">
                <c16:uniqueId val="{00000007-9C06-4B37-8698-736A879A8435}"/>
              </c:ext>
            </c:extLst>
          </c:dPt>
          <c:dPt>
            <c:idx val="50"/>
            <c:marker>
              <c:symbol val="square"/>
              <c:size val="13"/>
              <c:spPr>
                <a:solidFill>
                  <a:schemeClr val="accent2"/>
                </a:solidFill>
                <a:ln w="19050">
                  <a:solidFill>
                    <a:schemeClr val="tx1"/>
                  </a:solidFill>
                </a:ln>
                <a:effectLst/>
              </c:spPr>
            </c:marker>
            <c:bubble3D val="0"/>
            <c:extLst xmlns:c16r2="http://schemas.microsoft.com/office/drawing/2015/06/chart">
              <c:ext xmlns:c16="http://schemas.microsoft.com/office/drawing/2014/chart" uri="{C3380CC4-5D6E-409C-BE32-E72D297353CC}">
                <c16:uniqueId val="{00000008-9C06-4B37-8698-736A879A8435}"/>
              </c:ext>
            </c:extLst>
          </c:dPt>
          <c:cat>
            <c:strRef>
              <c:f>Sheet1!$A$2:$A$54</c:f>
              <c:strCache>
                <c:ptCount val="51"/>
                <c:pt idx="0">
                  <c:v>UTR</c:v>
                </c:pt>
                <c:pt idx="7">
                  <c:v>MTR</c:v>
                </c:pt>
                <c:pt idx="14">
                  <c:v>LTR</c:v>
                </c:pt>
                <c:pt idx="22">
                  <c:v>LMN</c:v>
                </c:pt>
                <c:pt idx="29">
                  <c:v>ICH</c:v>
                </c:pt>
                <c:pt idx="36">
                  <c:v>MCN</c:v>
                </c:pt>
                <c:pt idx="43">
                  <c:v>JD</c:v>
                </c:pt>
                <c:pt idx="50">
                  <c:v>BON</c:v>
                </c:pt>
              </c:strCache>
            </c:strRef>
          </c:cat>
          <c:val>
            <c:numRef>
              <c:f>Sheet1!$B$2:$B$54</c:f>
              <c:numCache>
                <c:formatCode>General</c:formatCode>
                <c:ptCount val="53"/>
                <c:pt idx="0">
                  <c:v>0.90300000000000002</c:v>
                </c:pt>
                <c:pt idx="7">
                  <c:v>0.64600000000000002</c:v>
                </c:pt>
                <c:pt idx="14">
                  <c:v>0.57999999999999996</c:v>
                </c:pt>
                <c:pt idx="21">
                  <c:v>0.59499999999999997</c:v>
                </c:pt>
                <c:pt idx="22">
                  <c:v>1.0349999999999999</c:v>
                </c:pt>
                <c:pt idx="29">
                  <c:v>0.67200000000000004</c:v>
                </c:pt>
                <c:pt idx="35">
                  <c:v>0.40200000000000002</c:v>
                </c:pt>
                <c:pt idx="36">
                  <c:v>0.39500000000000002</c:v>
                </c:pt>
                <c:pt idx="42">
                  <c:v>0.11899999999999999</c:v>
                </c:pt>
                <c:pt idx="43">
                  <c:v>0.26200000000000001</c:v>
                </c:pt>
                <c:pt idx="49">
                  <c:v>0.09</c:v>
                </c:pt>
                <c:pt idx="50">
                  <c:v>0.17599999999999999</c:v>
                </c:pt>
              </c:numCache>
            </c:numRef>
          </c:val>
          <c:smooth val="0"/>
          <c:extLst xmlns:c16r2="http://schemas.microsoft.com/office/drawing/2015/06/chart">
            <c:ext xmlns:c16="http://schemas.microsoft.com/office/drawing/2014/chart" uri="{C3380CC4-5D6E-409C-BE32-E72D297353CC}">
              <c16:uniqueId val="{00000005-4A0A-4B57-BAF7-27FD1994BD13}"/>
            </c:ext>
          </c:extLst>
        </c:ser>
        <c:ser>
          <c:idx val="1"/>
          <c:order val="1"/>
          <c:tx>
            <c:strRef>
              <c:f>Sheet1!$C$1</c:f>
              <c:strCache>
                <c:ptCount val="1"/>
                <c:pt idx="0">
                  <c:v>Low</c:v>
                </c:pt>
              </c:strCache>
            </c:strRef>
          </c:tx>
          <c:spPr>
            <a:ln w="19050" cap="rnd">
              <a:noFill/>
              <a:round/>
            </a:ln>
            <a:effectLst/>
          </c:spPr>
          <c:marker>
            <c:symbol val="none"/>
          </c:marker>
          <c:cat>
            <c:strRef>
              <c:f>Sheet1!$A$2:$A$54</c:f>
              <c:strCache>
                <c:ptCount val="51"/>
                <c:pt idx="0">
                  <c:v>UTR</c:v>
                </c:pt>
                <c:pt idx="7">
                  <c:v>MTR</c:v>
                </c:pt>
                <c:pt idx="14">
                  <c:v>LTR</c:v>
                </c:pt>
                <c:pt idx="22">
                  <c:v>LMN</c:v>
                </c:pt>
                <c:pt idx="29">
                  <c:v>ICH</c:v>
                </c:pt>
                <c:pt idx="36">
                  <c:v>MCN</c:v>
                </c:pt>
                <c:pt idx="43">
                  <c:v>JD</c:v>
                </c:pt>
                <c:pt idx="50">
                  <c:v>BON</c:v>
                </c:pt>
              </c:strCache>
            </c:strRef>
          </c:cat>
          <c:val>
            <c:numRef>
              <c:f>Sheet1!$C$2:$C$54</c:f>
              <c:numCache>
                <c:formatCode>General</c:formatCode>
                <c:ptCount val="53"/>
                <c:pt idx="0">
                  <c:v>0.89870000000000005</c:v>
                </c:pt>
                <c:pt idx="7">
                  <c:v>0.63929999999999998</c:v>
                </c:pt>
                <c:pt idx="14">
                  <c:v>0.54499999999999993</c:v>
                </c:pt>
                <c:pt idx="21">
                  <c:v>0.48479999999999995</c:v>
                </c:pt>
                <c:pt idx="22">
                  <c:v>0.92949999999999988</c:v>
                </c:pt>
                <c:pt idx="29">
                  <c:v>0.5696</c:v>
                </c:pt>
                <c:pt idx="35">
                  <c:v>0.26580000000000004</c:v>
                </c:pt>
                <c:pt idx="36">
                  <c:v>0.34940000000000004</c:v>
                </c:pt>
                <c:pt idx="42">
                  <c:v>9.5000000000000001E-2</c:v>
                </c:pt>
                <c:pt idx="43">
                  <c:v>0.2218</c:v>
                </c:pt>
                <c:pt idx="49">
                  <c:v>4.2799999999999998E-2</c:v>
                </c:pt>
                <c:pt idx="50">
                  <c:v>0.1142</c:v>
                </c:pt>
              </c:numCache>
            </c:numRef>
          </c:val>
          <c:smooth val="0"/>
          <c:extLst xmlns:c16r2="http://schemas.microsoft.com/office/drawing/2015/06/chart">
            <c:ext xmlns:c16="http://schemas.microsoft.com/office/drawing/2014/chart" uri="{C3380CC4-5D6E-409C-BE32-E72D297353CC}">
              <c16:uniqueId val="{00000006-4A0A-4B57-BAF7-27FD1994BD13}"/>
            </c:ext>
          </c:extLst>
        </c:ser>
        <c:ser>
          <c:idx val="2"/>
          <c:order val="2"/>
          <c:tx>
            <c:strRef>
              <c:f>Sheet1!$D$1</c:f>
              <c:strCache>
                <c:ptCount val="1"/>
                <c:pt idx="0">
                  <c:v>Close</c:v>
                </c:pt>
              </c:strCache>
            </c:strRef>
          </c:tx>
          <c:spPr>
            <a:ln w="19050" cap="rnd">
              <a:noFill/>
              <a:round/>
            </a:ln>
            <a:effectLst/>
          </c:spPr>
          <c:marker>
            <c:symbol val="dot"/>
            <c:size val="3"/>
            <c:spPr>
              <a:solidFill>
                <a:schemeClr val="accent3"/>
              </a:solidFill>
              <a:ln w="9525">
                <a:solidFill>
                  <a:schemeClr val="accent3"/>
                </a:solidFill>
              </a:ln>
              <a:effectLst/>
            </c:spPr>
          </c:marker>
          <c:cat>
            <c:strRef>
              <c:f>Sheet1!$A$2:$A$54</c:f>
              <c:strCache>
                <c:ptCount val="51"/>
                <c:pt idx="0">
                  <c:v>UTR</c:v>
                </c:pt>
                <c:pt idx="7">
                  <c:v>MTR</c:v>
                </c:pt>
                <c:pt idx="14">
                  <c:v>LTR</c:v>
                </c:pt>
                <c:pt idx="22">
                  <c:v>LMN</c:v>
                </c:pt>
                <c:pt idx="29">
                  <c:v>ICH</c:v>
                </c:pt>
                <c:pt idx="36">
                  <c:v>MCN</c:v>
                </c:pt>
                <c:pt idx="43">
                  <c:v>JD</c:v>
                </c:pt>
                <c:pt idx="50">
                  <c:v>BON</c:v>
                </c:pt>
              </c:strCache>
            </c:strRef>
          </c:cat>
          <c:val>
            <c:numRef>
              <c:f>Sheet1!$D$2:$D$54</c:f>
              <c:numCache>
                <c:formatCode>General</c:formatCode>
                <c:ptCount val="53"/>
                <c:pt idx="0">
                  <c:v>0.9073</c:v>
                </c:pt>
                <c:pt idx="7">
                  <c:v>0.65270000000000006</c:v>
                </c:pt>
                <c:pt idx="14">
                  <c:v>0.61499999999999999</c:v>
                </c:pt>
                <c:pt idx="21">
                  <c:v>0.70519999999999994</c:v>
                </c:pt>
                <c:pt idx="22">
                  <c:v>1.1404999999999998</c:v>
                </c:pt>
                <c:pt idx="29">
                  <c:v>0.77440000000000009</c:v>
                </c:pt>
                <c:pt idx="35">
                  <c:v>0.53820000000000001</c:v>
                </c:pt>
                <c:pt idx="36">
                  <c:v>0.44059999999999999</c:v>
                </c:pt>
                <c:pt idx="42">
                  <c:v>0.14299999999999999</c:v>
                </c:pt>
                <c:pt idx="43">
                  <c:v>0.30220000000000002</c:v>
                </c:pt>
                <c:pt idx="49">
                  <c:v>0.13719999999999999</c:v>
                </c:pt>
                <c:pt idx="50">
                  <c:v>0.23779999999999998</c:v>
                </c:pt>
              </c:numCache>
            </c:numRef>
          </c:val>
          <c:smooth val="0"/>
          <c:extLst xmlns:c16r2="http://schemas.microsoft.com/office/drawing/2015/06/chart">
            <c:ext xmlns:c16="http://schemas.microsoft.com/office/drawing/2014/chart" uri="{C3380CC4-5D6E-409C-BE32-E72D297353CC}">
              <c16:uniqueId val="{00000007-4A0A-4B57-BAF7-27FD1994BD13}"/>
            </c:ext>
          </c:extLst>
        </c:ser>
        <c:dLbls>
          <c:showLegendKey val="0"/>
          <c:showVal val="0"/>
          <c:showCatName val="0"/>
          <c:showSerName val="0"/>
          <c:showPercent val="0"/>
          <c:showBubbleSize val="0"/>
        </c:dLbls>
        <c:hiLowLines>
          <c:spPr>
            <a:ln w="15875" cap="flat" cmpd="sng" algn="ctr">
              <a:solidFill>
                <a:schemeClr val="tx1">
                  <a:lumMod val="75000"/>
                  <a:lumOff val="25000"/>
                </a:schemeClr>
              </a:solidFill>
              <a:round/>
            </a:ln>
            <a:effectLst/>
          </c:spPr>
        </c:hiLowLines>
        <c:axId val="408838936"/>
        <c:axId val="408840896"/>
      </c:stockChart>
      <c:catAx>
        <c:axId val="408838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408840896"/>
        <c:crosses val="autoZero"/>
        <c:auto val="1"/>
        <c:lblAlgn val="ctr"/>
        <c:lblOffset val="100"/>
        <c:noMultiLvlLbl val="0"/>
      </c:catAx>
      <c:valAx>
        <c:axId val="408840896"/>
        <c:scaling>
          <c:orientation val="minMax"/>
          <c:max val="1.1000000000000001"/>
          <c:min val="0"/>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Survival</a:t>
                </a:r>
              </a:p>
            </c:rich>
          </c:tx>
          <c:layout>
            <c:manualLayout>
              <c:xMode val="edge"/>
              <c:yMode val="edge"/>
              <c:x val="9.6838982083761287E-3"/>
              <c:y val="0.34603218811546343"/>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8838936"/>
        <c:crosses val="autoZero"/>
        <c:crossBetween val="between"/>
        <c:majorUnit val="0.1"/>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12700">
      <a:solidFill>
        <a:schemeClr val="tx1"/>
      </a:solidFill>
    </a:ln>
    <a:effectLst>
      <a:outerShdw blurRad="50800" dist="38100" dir="2700000" algn="tl" rotWithShape="0">
        <a:prstClr val="black">
          <a:alpha val="40000"/>
        </a:prstClr>
      </a:outerShdw>
    </a:effectLst>
  </c:spPr>
  <c:txPr>
    <a:bodyPr/>
    <a:lstStyle/>
    <a:p>
      <a:pPr>
        <a:defRPr sz="16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'Species Est Comparisons'!$O$2</c:f>
              <c:strCache>
                <c:ptCount val="1"/>
                <c:pt idx="0">
                  <c:v>LOMO</c:v>
                </c:pt>
              </c:strCache>
            </c:strRef>
          </c:tx>
          <c:spPr>
            <a:ln w="50800" cap="rnd">
              <a:solidFill>
                <a:schemeClr val="accent2"/>
              </a:solidFill>
              <a:round/>
            </a:ln>
            <a:effectLst/>
          </c:spPr>
          <c:marker>
            <c:symbol val="none"/>
          </c:marker>
          <c:cat>
            <c:numRef>
              <c:f>'Species Est Comparisons'!$N$3:$N$38</c:f>
              <c:numCache>
                <c:formatCode>General</c:formatCod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numCache>
            </c:numRef>
          </c:cat>
          <c:val>
            <c:numRef>
              <c:f>'Species Est Comparisons'!$O$3:$O$38</c:f>
              <c:numCache>
                <c:formatCode>General</c:formatCode>
                <c:ptCount val="36"/>
                <c:pt idx="10" formatCode="0">
                  <c:v>35.759435359456951</c:v>
                </c:pt>
                <c:pt idx="11" formatCode="0">
                  <c:v>62.691167771428582</c:v>
                </c:pt>
                <c:pt idx="12" formatCode="0">
                  <c:v>35.407312250802846</c:v>
                </c:pt>
                <c:pt idx="13" formatCode="0">
                  <c:v>20.131815322682101</c:v>
                </c:pt>
                <c:pt idx="14" formatCode="0">
                  <c:v>87.010037197125769</c:v>
                </c:pt>
                <c:pt idx="15" formatCode="0">
                  <c:v>213.46167493127442</c:v>
                </c:pt>
                <c:pt idx="16" formatCode="0">
                  <c:v>170.46203120526769</c:v>
                </c:pt>
                <c:pt idx="17" formatCode="0">
                  <c:v>140.22728355044723</c:v>
                </c:pt>
                <c:pt idx="18" formatCode="0">
                  <c:v>97.585125917128323</c:v>
                </c:pt>
                <c:pt idx="19" formatCode="0">
                  <c:v>152.22990734653206</c:v>
                </c:pt>
                <c:pt idx="20" formatCode="0">
                  <c:v>119.64991661132022</c:v>
                </c:pt>
                <c:pt idx="21" formatCode="0">
                  <c:v>251.16055427982511</c:v>
                </c:pt>
                <c:pt idx="22" formatCode="0">
                  <c:v>305.52576673382583</c:v>
                </c:pt>
                <c:pt idx="23" formatCode="0">
                  <c:v>323.52795186472889</c:v>
                </c:pt>
                <c:pt idx="24" formatCode="0">
                  <c:v>306.85450231677589</c:v>
                </c:pt>
                <c:pt idx="25" formatCode="0">
                  <c:v>304.62586178883083</c:v>
                </c:pt>
                <c:pt idx="26" formatCode="0">
                  <c:v>310.02393157804039</c:v>
                </c:pt>
                <c:pt idx="27" formatCode="0">
                  <c:v>274.15797602647638</c:v>
                </c:pt>
                <c:pt idx="28" formatCode="0">
                  <c:v>367.64656730594623</c:v>
                </c:pt>
                <c:pt idx="29" formatCode="0">
                  <c:v>229.23866991529312</c:v>
                </c:pt>
                <c:pt idx="30" formatCode="0">
                  <c:v>207.69675669603222</c:v>
                </c:pt>
                <c:pt idx="31" formatCode="0">
                  <c:v>191.36216136847517</c:v>
                </c:pt>
                <c:pt idx="32" formatCode="0">
                  <c:v>148.9771862123095</c:v>
                </c:pt>
                <c:pt idx="33" formatCode="0">
                  <c:v>147.53213401084204</c:v>
                </c:pt>
                <c:pt idx="34" formatCode="0">
                  <c:v>239.50380772341097</c:v>
                </c:pt>
                <c:pt idx="35" formatCode="0">
                  <c:v>507.03865331749535</c:v>
                </c:pt>
              </c:numCache>
            </c:numRef>
          </c:val>
          <c:smooth val="0"/>
          <c:extLst xmlns:c16r2="http://schemas.microsoft.com/office/drawing/2015/06/chart">
            <c:ext xmlns:c16="http://schemas.microsoft.com/office/drawing/2014/chart" uri="{C3380CC4-5D6E-409C-BE32-E72D297353CC}">
              <c16:uniqueId val="{00000000-72A4-468B-88C9-AA27558FEA30}"/>
            </c:ext>
          </c:extLst>
        </c:ser>
        <c:ser>
          <c:idx val="2"/>
          <c:order val="1"/>
          <c:tx>
            <c:strRef>
              <c:f>'Species Est Comparisons'!$P$2</c:f>
              <c:strCache>
                <c:ptCount val="1"/>
                <c:pt idx="0">
                  <c:v>Observer</c:v>
                </c:pt>
              </c:strCache>
            </c:strRef>
          </c:tx>
          <c:spPr>
            <a:ln w="50800" cap="rnd">
              <a:solidFill>
                <a:schemeClr val="accent1"/>
              </a:solidFill>
              <a:round/>
            </a:ln>
            <a:effectLst/>
          </c:spPr>
          <c:marker>
            <c:symbol val="none"/>
          </c:marker>
          <c:cat>
            <c:numRef>
              <c:f>'Species Est Comparisons'!$N$3:$N$38</c:f>
              <c:numCache>
                <c:formatCode>General</c:formatCod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numCache>
            </c:numRef>
          </c:cat>
          <c:val>
            <c:numRef>
              <c:f>'Species Est Comparisons'!$P$3:$P$38</c:f>
              <c:numCache>
                <c:formatCode>General</c:formatCode>
                <c:ptCount val="36"/>
                <c:pt idx="0">
                  <c:v>16</c:v>
                </c:pt>
                <c:pt idx="1">
                  <c:v>26</c:v>
                </c:pt>
                <c:pt idx="2">
                  <c:v>50</c:v>
                </c:pt>
                <c:pt idx="3">
                  <c:v>62</c:v>
                </c:pt>
                <c:pt idx="4">
                  <c:v>50</c:v>
                </c:pt>
                <c:pt idx="5">
                  <c:v>23</c:v>
                </c:pt>
                <c:pt idx="6">
                  <c:v>28</c:v>
                </c:pt>
                <c:pt idx="7">
                  <c:v>25</c:v>
                </c:pt>
                <c:pt idx="8">
                  <c:v>29</c:v>
                </c:pt>
                <c:pt idx="9">
                  <c:v>48</c:v>
                </c:pt>
                <c:pt idx="10" formatCode="0">
                  <c:v>36</c:v>
                </c:pt>
                <c:pt idx="11" formatCode="0">
                  <c:v>63</c:v>
                </c:pt>
                <c:pt idx="12" formatCode="0">
                  <c:v>35</c:v>
                </c:pt>
                <c:pt idx="13" formatCode="0">
                  <c:v>21</c:v>
                </c:pt>
                <c:pt idx="14" formatCode="0">
                  <c:v>86</c:v>
                </c:pt>
                <c:pt idx="15" formatCode="0">
                  <c:v>214</c:v>
                </c:pt>
                <c:pt idx="16" formatCode="0">
                  <c:v>165</c:v>
                </c:pt>
                <c:pt idx="17" formatCode="0">
                  <c:v>133</c:v>
                </c:pt>
                <c:pt idx="18" formatCode="0">
                  <c:v>68</c:v>
                </c:pt>
                <c:pt idx="19" formatCode="0">
                  <c:v>155</c:v>
                </c:pt>
                <c:pt idx="20" formatCode="0">
                  <c:v>117</c:v>
                </c:pt>
                <c:pt idx="21" formatCode="0">
                  <c:v>260</c:v>
                </c:pt>
                <c:pt idx="22" formatCode="0">
                  <c:v>251</c:v>
                </c:pt>
                <c:pt idx="23" formatCode="0">
                  <c:v>318</c:v>
                </c:pt>
                <c:pt idx="24" formatCode="0">
                  <c:v>307</c:v>
                </c:pt>
                <c:pt idx="25" formatCode="0">
                  <c:v>285</c:v>
                </c:pt>
                <c:pt idx="26" formatCode="0">
                  <c:v>307</c:v>
                </c:pt>
                <c:pt idx="27" formatCode="0">
                  <c:v>307</c:v>
                </c:pt>
                <c:pt idx="28" formatCode="0">
                  <c:v>358</c:v>
                </c:pt>
                <c:pt idx="29" formatCode="0">
                  <c:v>240</c:v>
                </c:pt>
                <c:pt idx="30" formatCode="0">
                  <c:v>201</c:v>
                </c:pt>
                <c:pt idx="31" formatCode="0">
                  <c:v>200</c:v>
                </c:pt>
                <c:pt idx="32" formatCode="0">
                  <c:v>162</c:v>
                </c:pt>
                <c:pt idx="33" formatCode="0">
                  <c:v>136</c:v>
                </c:pt>
                <c:pt idx="34" formatCode="0">
                  <c:v>244</c:v>
                </c:pt>
                <c:pt idx="35" formatCode="0">
                  <c:v>524</c:v>
                </c:pt>
              </c:numCache>
            </c:numRef>
          </c:val>
          <c:smooth val="0"/>
          <c:extLst xmlns:c16r2="http://schemas.microsoft.com/office/drawing/2015/06/chart">
            <c:ext xmlns:c16="http://schemas.microsoft.com/office/drawing/2014/chart" uri="{C3380CC4-5D6E-409C-BE32-E72D297353CC}">
              <c16:uniqueId val="{00000001-72A4-468B-88C9-AA27558FEA30}"/>
            </c:ext>
          </c:extLst>
        </c:ser>
        <c:ser>
          <c:idx val="3"/>
          <c:order val="2"/>
          <c:tx>
            <c:strRef>
              <c:f>'Species Est Comparisons'!$Q$2</c:f>
              <c:strCache>
                <c:ptCount val="1"/>
                <c:pt idx="0">
                  <c:v>Carcass</c:v>
                </c:pt>
              </c:strCache>
            </c:strRef>
          </c:tx>
          <c:spPr>
            <a:ln w="50800" cap="rnd">
              <a:solidFill>
                <a:schemeClr val="tx2"/>
              </a:solidFill>
              <a:round/>
            </a:ln>
            <a:effectLst/>
          </c:spPr>
          <c:marker>
            <c:symbol val="none"/>
          </c:marker>
          <c:cat>
            <c:numRef>
              <c:f>'Species Est Comparisons'!$N$3:$N$38</c:f>
              <c:numCache>
                <c:formatCode>General</c:formatCod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numCache>
            </c:numRef>
          </c:cat>
          <c:val>
            <c:numRef>
              <c:f>'Species Est Comparisons'!$Q$3:$Q$38</c:f>
              <c:numCache>
                <c:formatCode>General</c:formatCode>
                <c:ptCount val="36"/>
                <c:pt idx="10" formatCode="0">
                  <c:v>34.248857142857133</c:v>
                </c:pt>
                <c:pt idx="11" formatCode="0">
                  <c:v>62.691167771428582</c:v>
                </c:pt>
                <c:pt idx="12" formatCode="0">
                  <c:v>35.757485714285721</c:v>
                </c:pt>
                <c:pt idx="13" formatCode="0">
                  <c:v>21.12857142857143</c:v>
                </c:pt>
                <c:pt idx="14" formatCode="0">
                  <c:v>75.693314285714294</c:v>
                </c:pt>
                <c:pt idx="15" formatCode="0">
                  <c:v>209.36714285714285</c:v>
                </c:pt>
                <c:pt idx="16" formatCode="0">
                  <c:v>167.54464285714286</c:v>
                </c:pt>
                <c:pt idx="17" formatCode="0">
                  <c:v>124.28873777777777</c:v>
                </c:pt>
                <c:pt idx="18" formatCode="0">
                  <c:v>89.804232804232811</c:v>
                </c:pt>
                <c:pt idx="19" formatCode="0">
                  <c:v>150.74871894409935</c:v>
                </c:pt>
                <c:pt idx="20" formatCode="0">
                  <c:v>113.55926267281109</c:v>
                </c:pt>
                <c:pt idx="21" formatCode="0">
                  <c:v>248.96966095238096</c:v>
                </c:pt>
                <c:pt idx="22" formatCode="0">
                  <c:v>269.88647302904565</c:v>
                </c:pt>
                <c:pt idx="23" formatCode="0">
                  <c:v>320.81425836010141</c:v>
                </c:pt>
                <c:pt idx="24" formatCode="0">
                  <c:v>300.72797108341325</c:v>
                </c:pt>
                <c:pt idx="25" formatCode="0">
                  <c:v>296.68671075441409</c:v>
                </c:pt>
                <c:pt idx="26" formatCode="0">
                  <c:v>297.93717246484084</c:v>
                </c:pt>
                <c:pt idx="27" formatCode="0">
                  <c:v>318.06252665245205</c:v>
                </c:pt>
                <c:pt idx="28" formatCode="0">
                  <c:v>374.7285714285714</c:v>
                </c:pt>
                <c:pt idx="29" formatCode="0">
                  <c:v>239.09205782312927</c:v>
                </c:pt>
                <c:pt idx="30" formatCode="0">
                  <c:v>231.21763347763348</c:v>
                </c:pt>
                <c:pt idx="31" formatCode="0">
                  <c:v>202.12941176470588</c:v>
                </c:pt>
                <c:pt idx="32" formatCode="0">
                  <c:v>143.60666666666665</c:v>
                </c:pt>
                <c:pt idx="33" formatCode="0">
                  <c:v>162.60714285714286</c:v>
                </c:pt>
                <c:pt idx="34" formatCode="0">
                  <c:v>250.02192831787477</c:v>
                </c:pt>
                <c:pt idx="35" formatCode="0">
                  <c:v>525.06596723196321</c:v>
                </c:pt>
              </c:numCache>
            </c:numRef>
          </c:val>
          <c:smooth val="0"/>
          <c:extLst xmlns:c16r2="http://schemas.microsoft.com/office/drawing/2015/06/chart">
            <c:ext xmlns:c16="http://schemas.microsoft.com/office/drawing/2014/chart" uri="{C3380CC4-5D6E-409C-BE32-E72D297353CC}">
              <c16:uniqueId val="{00000002-72A4-468B-88C9-AA27558FEA30}"/>
            </c:ext>
          </c:extLst>
        </c:ser>
        <c:dLbls>
          <c:showLegendKey val="0"/>
          <c:showVal val="0"/>
          <c:showCatName val="0"/>
          <c:showSerName val="0"/>
          <c:showPercent val="0"/>
          <c:showBubbleSize val="0"/>
        </c:dLbls>
        <c:dropLines>
          <c:spPr>
            <a:ln w="9525" cap="flat" cmpd="sng" algn="ctr">
              <a:noFill/>
              <a:round/>
            </a:ln>
            <a:effectLst/>
          </c:spPr>
        </c:dropLines>
        <c:smooth val="0"/>
        <c:axId val="408845600"/>
        <c:axId val="408838544"/>
      </c:lineChart>
      <c:catAx>
        <c:axId val="408845600"/>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Spawn Year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08838544"/>
        <c:crosses val="autoZero"/>
        <c:auto val="1"/>
        <c:lblAlgn val="ctr"/>
        <c:lblOffset val="100"/>
        <c:noMultiLvlLbl val="0"/>
      </c:catAx>
      <c:valAx>
        <c:axId val="40883854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Fall Chinook Redd Counts</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08845600"/>
        <c:crosses val="autoZero"/>
        <c:crossBetween val="between"/>
      </c:valAx>
      <c:spPr>
        <a:noFill/>
        <a:ln>
          <a:noFill/>
        </a:ln>
        <a:effectLst/>
      </c:spPr>
    </c:plotArea>
    <c:legend>
      <c:legendPos val="r"/>
      <c:layout>
        <c:manualLayout>
          <c:xMode val="edge"/>
          <c:yMode val="edge"/>
          <c:x val="0.15699944784214329"/>
          <c:y val="5.8244918473325615E-2"/>
          <c:w val="0.25532676665332821"/>
          <c:h val="0.21766127830574389"/>
        </c:manualLayout>
      </c:layout>
      <c:overlay val="1"/>
      <c:spPr>
        <a:solidFill>
          <a:schemeClr val="bg1"/>
        </a:solidFill>
        <a:ln>
          <a:solidFill>
            <a:schemeClr val="tx1"/>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0.44526</cdr:x>
      <cdr:y>0.11866</cdr:y>
    </cdr:from>
    <cdr:to>
      <cdr:x>0.44526</cdr:x>
      <cdr:y>0.87282</cdr:y>
    </cdr:to>
    <cdr:cxnSp macro="">
      <cdr:nvCxnSpPr>
        <cdr:cNvPr id="4" name="Straight Connector 3">
          <a:extLst xmlns:a="http://schemas.openxmlformats.org/drawingml/2006/main">
            <a:ext uri="{FF2B5EF4-FFF2-40B4-BE49-F238E27FC236}">
              <a16:creationId xmlns:a16="http://schemas.microsoft.com/office/drawing/2014/main" xmlns="" id="{E2657C78-4201-4D5F-9633-42DB9CF43E01}"/>
            </a:ext>
          </a:extLst>
        </cdr:cNvPr>
        <cdr:cNvCxnSpPr/>
      </cdr:nvCxnSpPr>
      <cdr:spPr>
        <a:xfrm xmlns:a="http://schemas.openxmlformats.org/drawingml/2006/main" flipV="1">
          <a:off x="4899676" y="704465"/>
          <a:ext cx="0" cy="4477201"/>
        </a:xfrm>
        <a:prstGeom xmlns:a="http://schemas.openxmlformats.org/drawingml/2006/main" prst="line">
          <a:avLst/>
        </a:prstGeom>
        <a:ln xmlns:a="http://schemas.openxmlformats.org/drawingml/2006/main" w="539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0.32962</cdr:x>
      <cdr:y>0.175</cdr:y>
    </cdr:from>
    <cdr:to>
      <cdr:x>0.45734</cdr:x>
      <cdr:y>0.37103</cdr:y>
    </cdr:to>
    <cdr:sp macro="" textlink="">
      <cdr:nvSpPr>
        <cdr:cNvPr id="7" name="TextBox 1">
          <a:extLst xmlns:a="http://schemas.openxmlformats.org/drawingml/2006/main">
            <a:ext uri="{FF2B5EF4-FFF2-40B4-BE49-F238E27FC236}">
              <a16:creationId xmlns:a16="http://schemas.microsoft.com/office/drawing/2014/main" xmlns="" id="{0EC7B05C-3A62-F202-D0F8-DC9E2FDBB1DA}"/>
            </a:ext>
          </a:extLst>
        </cdr:cNvPr>
        <cdr:cNvSpPr txBox="1"/>
      </cdr:nvSpPr>
      <cdr:spPr>
        <a:xfrm xmlns:a="http://schemas.openxmlformats.org/drawingml/2006/main">
          <a:off x="3627174" y="1038902"/>
          <a:ext cx="1405408" cy="1163810"/>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tx1"/>
              </a:solidFill>
            </a:rPr>
            <a:t>LSRCP Mitigation Program Begins</a:t>
          </a:r>
        </a:p>
      </cdr:txBody>
    </cdr:sp>
  </cdr:relSizeAnchor>
  <cdr:relSizeAnchor xmlns:cdr="http://schemas.openxmlformats.org/drawingml/2006/chartDrawing">
    <cdr:from>
      <cdr:x>0.86338</cdr:x>
      <cdr:y>0.44873</cdr:y>
    </cdr:from>
    <cdr:to>
      <cdr:x>0.9911</cdr:x>
      <cdr:y>0.64476</cdr:y>
    </cdr:to>
    <cdr:sp macro="" textlink="">
      <cdr:nvSpPr>
        <cdr:cNvPr id="2" name="TextBox 1">
          <a:extLst xmlns:a="http://schemas.openxmlformats.org/drawingml/2006/main">
            <a:ext uri="{FF2B5EF4-FFF2-40B4-BE49-F238E27FC236}">
              <a16:creationId xmlns:a16="http://schemas.microsoft.com/office/drawing/2014/main" xmlns="" id="{F1CF4B88-8A97-2B4F-299F-2ECCD60141E6}"/>
            </a:ext>
          </a:extLst>
        </cdr:cNvPr>
        <cdr:cNvSpPr txBox="1"/>
      </cdr:nvSpPr>
      <cdr:spPr>
        <a:xfrm xmlns:a="http://schemas.openxmlformats.org/drawingml/2006/main">
          <a:off x="9500633" y="2663955"/>
          <a:ext cx="1405428" cy="1163766"/>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tx1"/>
              </a:solidFill>
            </a:rPr>
            <a:t>2023 Prediction</a:t>
          </a:r>
        </a:p>
      </cdr:txBody>
    </cdr:sp>
  </cdr:relSizeAnchor>
  <cdr:relSizeAnchor xmlns:cdr="http://schemas.openxmlformats.org/drawingml/2006/chartDrawing">
    <cdr:from>
      <cdr:x>0.91549</cdr:x>
      <cdr:y>0.54877</cdr:y>
    </cdr:from>
    <cdr:to>
      <cdr:x>0.94734</cdr:x>
      <cdr:y>0.82238</cdr:y>
    </cdr:to>
    <cdr:cxnSp macro="">
      <cdr:nvCxnSpPr>
        <cdr:cNvPr id="5" name="Straight Arrow Connector 4">
          <a:extLst xmlns:a="http://schemas.openxmlformats.org/drawingml/2006/main">
            <a:ext uri="{FF2B5EF4-FFF2-40B4-BE49-F238E27FC236}">
              <a16:creationId xmlns:a16="http://schemas.microsoft.com/office/drawing/2014/main" xmlns="" id="{61312BD0-1860-9CFD-95DB-8BBB8102CB2F}"/>
            </a:ext>
          </a:extLst>
        </cdr:cNvPr>
        <cdr:cNvCxnSpPr/>
      </cdr:nvCxnSpPr>
      <cdr:spPr>
        <a:xfrm xmlns:a="http://schemas.openxmlformats.org/drawingml/2006/main">
          <a:off x="10073986" y="3257897"/>
          <a:ext cx="350520" cy="1624300"/>
        </a:xfrm>
        <a:prstGeom xmlns:a="http://schemas.openxmlformats.org/drawingml/2006/main" prst="straightConnector1">
          <a:avLst/>
        </a:prstGeom>
        <a:ln xmlns:a="http://schemas.openxmlformats.org/drawingml/2006/main" w="571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0.17705</cdr:x>
      <cdr:y>0.51047</cdr:y>
    </cdr:from>
    <cdr:to>
      <cdr:x>0.35697</cdr:x>
      <cdr:y>0.57724</cdr:y>
    </cdr:to>
    <cdr:sp macro="" textlink="">
      <cdr:nvSpPr>
        <cdr:cNvPr id="2" name="TextBox 1">
          <a:extLst xmlns:a="http://schemas.openxmlformats.org/drawingml/2006/main">
            <a:ext uri="{FF2B5EF4-FFF2-40B4-BE49-F238E27FC236}">
              <a16:creationId xmlns:a16="http://schemas.microsoft.com/office/drawing/2014/main" xmlns="" id="{5B4699CF-F988-421D-1570-1C6F697C7A8F}"/>
            </a:ext>
          </a:extLst>
        </cdr:cNvPr>
        <cdr:cNvSpPr txBox="1"/>
      </cdr:nvSpPr>
      <cdr:spPr>
        <a:xfrm xmlns:a="http://schemas.openxmlformats.org/drawingml/2006/main">
          <a:off x="1912715" y="3048159"/>
          <a:ext cx="1943751" cy="398721"/>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tx1"/>
              </a:solidFill>
            </a:rPr>
            <a:t>Replacement Line</a:t>
          </a:r>
        </a:p>
      </cdr:txBody>
    </cdr:sp>
  </cdr:relSizeAnchor>
</c:userShapes>
</file>

<file path=ppt/drawings/drawing3.xml><?xml version="1.0" encoding="utf-8"?>
<c:userShapes xmlns:c="http://schemas.openxmlformats.org/drawingml/2006/chart">
  <cdr:relSizeAnchor xmlns:cdr="http://schemas.openxmlformats.org/drawingml/2006/chartDrawing">
    <cdr:from>
      <cdr:x>0.09126</cdr:x>
      <cdr:y>0.09792</cdr:y>
    </cdr:from>
    <cdr:to>
      <cdr:x>0.2077</cdr:x>
      <cdr:y>0.22288</cdr:y>
    </cdr:to>
    <cdr:sp macro="" textlink="">
      <cdr:nvSpPr>
        <cdr:cNvPr id="11" name="TextBox 1">
          <a:extLst xmlns:a="http://schemas.openxmlformats.org/drawingml/2006/main">
            <a:ext uri="{FF2B5EF4-FFF2-40B4-BE49-F238E27FC236}">
              <a16:creationId xmlns:a16="http://schemas.microsoft.com/office/drawing/2014/main" xmlns="" id="{9D4D249E-6B6F-403F-A9B8-4943ABDF0F67}"/>
            </a:ext>
          </a:extLst>
        </cdr:cNvPr>
        <cdr:cNvSpPr txBox="1"/>
      </cdr:nvSpPr>
      <cdr:spPr>
        <a:xfrm xmlns:a="http://schemas.openxmlformats.org/drawingml/2006/main">
          <a:off x="1019814" y="527858"/>
          <a:ext cx="1301196" cy="6736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Release to TFH</a:t>
          </a:r>
        </a:p>
        <a:p xmlns:a="http://schemas.openxmlformats.org/drawingml/2006/main">
          <a:pPr algn="ctr"/>
          <a:r>
            <a:rPr lang="en-US" sz="1600" b="1" dirty="0"/>
            <a:t>5 miles </a:t>
          </a:r>
        </a:p>
      </cdr:txBody>
    </cdr:sp>
  </cdr:relSizeAnchor>
  <cdr:relSizeAnchor xmlns:cdr="http://schemas.openxmlformats.org/drawingml/2006/chartDrawing">
    <cdr:from>
      <cdr:x>0.26346</cdr:x>
      <cdr:y>0.09792</cdr:y>
    </cdr:from>
    <cdr:to>
      <cdr:x>0.39226</cdr:x>
      <cdr:y>0.21696</cdr:y>
    </cdr:to>
    <cdr:sp macro="" textlink="">
      <cdr:nvSpPr>
        <cdr:cNvPr id="12" name="TextBox 1">
          <a:extLst xmlns:a="http://schemas.openxmlformats.org/drawingml/2006/main">
            <a:ext uri="{FF2B5EF4-FFF2-40B4-BE49-F238E27FC236}">
              <a16:creationId xmlns:a16="http://schemas.microsoft.com/office/drawing/2014/main" xmlns="" id="{FB1A845E-9909-4498-A0DD-D08A4AB01F2A}"/>
            </a:ext>
          </a:extLst>
        </cdr:cNvPr>
        <cdr:cNvSpPr txBox="1"/>
      </cdr:nvSpPr>
      <cdr:spPr>
        <a:xfrm xmlns:a="http://schemas.openxmlformats.org/drawingml/2006/main">
          <a:off x="2944118" y="527857"/>
          <a:ext cx="1439317" cy="6417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Release to UTR</a:t>
          </a:r>
        </a:p>
        <a:p xmlns:a="http://schemas.openxmlformats.org/drawingml/2006/main">
          <a:pPr algn="ctr"/>
          <a:r>
            <a:rPr lang="en-US" sz="1600" b="1" dirty="0"/>
            <a:t>15 miles</a:t>
          </a:r>
        </a:p>
      </cdr:txBody>
    </cdr:sp>
  </cdr:relSizeAnchor>
  <cdr:relSizeAnchor xmlns:cdr="http://schemas.openxmlformats.org/drawingml/2006/chartDrawing">
    <cdr:from>
      <cdr:x>0.45533</cdr:x>
      <cdr:y>0.09792</cdr:y>
    </cdr:from>
    <cdr:to>
      <cdr:x>0.57141</cdr:x>
      <cdr:y>0.20513</cdr:y>
    </cdr:to>
    <cdr:sp macro="" textlink="">
      <cdr:nvSpPr>
        <cdr:cNvPr id="13" name="TextBox 1">
          <a:extLst xmlns:a="http://schemas.openxmlformats.org/drawingml/2006/main">
            <a:ext uri="{FF2B5EF4-FFF2-40B4-BE49-F238E27FC236}">
              <a16:creationId xmlns:a16="http://schemas.microsoft.com/office/drawing/2014/main" xmlns="" id="{421EDCD0-8833-45C8-9498-8BC99517A8D1}"/>
            </a:ext>
          </a:extLst>
        </cdr:cNvPr>
        <cdr:cNvSpPr txBox="1"/>
      </cdr:nvSpPr>
      <cdr:spPr>
        <a:xfrm xmlns:a="http://schemas.openxmlformats.org/drawingml/2006/main">
          <a:off x="5088230" y="527858"/>
          <a:ext cx="1297173" cy="5779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Release to MTR</a:t>
          </a:r>
        </a:p>
        <a:p xmlns:a="http://schemas.openxmlformats.org/drawingml/2006/main">
          <a:pPr algn="ctr"/>
          <a:r>
            <a:rPr lang="en-US" sz="1600" b="1" dirty="0"/>
            <a:t>35 miles</a:t>
          </a:r>
        </a:p>
        <a:p xmlns:a="http://schemas.openxmlformats.org/drawingml/2006/main">
          <a:pPr algn="ctr"/>
          <a:endParaRPr lang="en-US" sz="1600" b="1" dirty="0"/>
        </a:p>
      </cdr:txBody>
    </cdr:sp>
  </cdr:relSizeAnchor>
  <cdr:relSizeAnchor xmlns:cdr="http://schemas.openxmlformats.org/drawingml/2006/chartDrawing">
    <cdr:from>
      <cdr:x>0.64731</cdr:x>
      <cdr:y>0.09792</cdr:y>
    </cdr:from>
    <cdr:to>
      <cdr:x>0.75834</cdr:x>
      <cdr:y>0.22682</cdr:y>
    </cdr:to>
    <cdr:sp macro="" textlink="">
      <cdr:nvSpPr>
        <cdr:cNvPr id="14" name="TextBox 1">
          <a:extLst xmlns:a="http://schemas.openxmlformats.org/drawingml/2006/main">
            <a:ext uri="{FF2B5EF4-FFF2-40B4-BE49-F238E27FC236}">
              <a16:creationId xmlns:a16="http://schemas.microsoft.com/office/drawing/2014/main" xmlns="" id="{421EDCD0-8833-45C8-9498-8BC99517A8D1}"/>
            </a:ext>
          </a:extLst>
        </cdr:cNvPr>
        <cdr:cNvSpPr txBox="1"/>
      </cdr:nvSpPr>
      <cdr:spPr>
        <a:xfrm xmlns:a="http://schemas.openxmlformats.org/drawingml/2006/main">
          <a:off x="7233572" y="527858"/>
          <a:ext cx="1240740" cy="6948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Release to LTR</a:t>
          </a:r>
        </a:p>
        <a:p xmlns:a="http://schemas.openxmlformats.org/drawingml/2006/main">
          <a:pPr algn="ctr"/>
          <a:r>
            <a:rPr lang="en-US" sz="1600" b="1" dirty="0"/>
            <a:t>44 miles</a:t>
          </a:r>
        </a:p>
      </cdr:txBody>
    </cdr:sp>
  </cdr:relSizeAnchor>
  <cdr:relSizeAnchor xmlns:cdr="http://schemas.openxmlformats.org/drawingml/2006/chartDrawing">
    <cdr:from>
      <cdr:x>0.82149</cdr:x>
      <cdr:y>0.09792</cdr:y>
    </cdr:from>
    <cdr:to>
      <cdr:x>0.94453</cdr:x>
      <cdr:y>0.2288</cdr:y>
    </cdr:to>
    <cdr:sp macro="" textlink="">
      <cdr:nvSpPr>
        <cdr:cNvPr id="15" name="TextBox 1">
          <a:extLst xmlns:a="http://schemas.openxmlformats.org/drawingml/2006/main">
            <a:ext uri="{FF2B5EF4-FFF2-40B4-BE49-F238E27FC236}">
              <a16:creationId xmlns:a16="http://schemas.microsoft.com/office/drawing/2014/main" xmlns="" id="{421EDCD0-8833-45C8-9498-8BC99517A8D1}"/>
            </a:ext>
          </a:extLst>
        </cdr:cNvPr>
        <cdr:cNvSpPr txBox="1"/>
      </cdr:nvSpPr>
      <cdr:spPr>
        <a:xfrm xmlns:a="http://schemas.openxmlformats.org/drawingml/2006/main">
          <a:off x="9180002" y="527858"/>
          <a:ext cx="1374950" cy="7055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Release to LOMO</a:t>
          </a:r>
        </a:p>
        <a:p xmlns:a="http://schemas.openxmlformats.org/drawingml/2006/main">
          <a:pPr algn="ctr"/>
          <a:r>
            <a:rPr lang="en-US" sz="1600" b="1" dirty="0"/>
            <a:t>62 miles</a:t>
          </a:r>
        </a:p>
        <a:p xmlns:a="http://schemas.openxmlformats.org/drawingml/2006/main">
          <a:pPr algn="ctr"/>
          <a:endParaRPr lang="en-US" sz="1600" b="1" dirty="0"/>
        </a:p>
      </cdr:txBody>
    </cdr:sp>
  </cdr:relSizeAnchor>
  <cdr:relSizeAnchor xmlns:cdr="http://schemas.openxmlformats.org/drawingml/2006/chartDrawing">
    <cdr:from>
      <cdr:x>0.45074</cdr:x>
      <cdr:y>0.93637</cdr:y>
    </cdr:from>
    <cdr:to>
      <cdr:x>0.56718</cdr:x>
      <cdr:y>0.98302</cdr:y>
    </cdr:to>
    <cdr:sp macro="" textlink="">
      <cdr:nvSpPr>
        <cdr:cNvPr id="4" name="TextBox 1">
          <a:extLst xmlns:a="http://schemas.openxmlformats.org/drawingml/2006/main">
            <a:ext uri="{FF2B5EF4-FFF2-40B4-BE49-F238E27FC236}">
              <a16:creationId xmlns:a16="http://schemas.microsoft.com/office/drawing/2014/main" xmlns="" id="{C86F9B0D-4D44-948B-5408-E4FF99D67DA3}"/>
            </a:ext>
          </a:extLst>
        </cdr:cNvPr>
        <cdr:cNvSpPr txBox="1"/>
      </cdr:nvSpPr>
      <cdr:spPr>
        <a:xfrm xmlns:a="http://schemas.openxmlformats.org/drawingml/2006/main">
          <a:off x="5171137" y="5864103"/>
          <a:ext cx="1335862" cy="2921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Migration Year</a:t>
          </a:r>
        </a:p>
      </cdr:txBody>
    </cdr:sp>
  </cdr:relSizeAnchor>
  <cdr:relSizeAnchor xmlns:cdr="http://schemas.openxmlformats.org/drawingml/2006/chartDrawing">
    <cdr:from>
      <cdr:x>0.42185</cdr:x>
      <cdr:y>0.02494</cdr:y>
    </cdr:from>
    <cdr:to>
      <cdr:x>0.60833</cdr:x>
      <cdr:y>0.08876</cdr:y>
    </cdr:to>
    <cdr:sp macro="" textlink="">
      <cdr:nvSpPr>
        <cdr:cNvPr id="8" name="TextBox 1">
          <a:extLst xmlns:a="http://schemas.openxmlformats.org/drawingml/2006/main">
            <a:ext uri="{FF2B5EF4-FFF2-40B4-BE49-F238E27FC236}">
              <a16:creationId xmlns:a16="http://schemas.microsoft.com/office/drawing/2014/main" xmlns="" id="{08EAE656-A82C-7449-7AB1-8BCBD2FE598C}"/>
            </a:ext>
          </a:extLst>
        </cdr:cNvPr>
        <cdr:cNvSpPr txBox="1"/>
      </cdr:nvSpPr>
      <cdr:spPr>
        <a:xfrm xmlns:a="http://schemas.openxmlformats.org/drawingml/2006/main">
          <a:off x="4714060" y="134457"/>
          <a:ext cx="2083880" cy="3440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Downstream Travel</a:t>
          </a:r>
        </a:p>
      </cdr:txBody>
    </cdr:sp>
  </cdr:relSizeAnchor>
  <cdr:relSizeAnchor xmlns:cdr="http://schemas.openxmlformats.org/drawingml/2006/chartDrawing">
    <cdr:from>
      <cdr:x>0.129</cdr:x>
      <cdr:y>0.03666</cdr:y>
    </cdr:from>
    <cdr:to>
      <cdr:x>0.3916</cdr:x>
      <cdr:y>0.07154</cdr:y>
    </cdr:to>
    <cdr:sp macro="" textlink="">
      <cdr:nvSpPr>
        <cdr:cNvPr id="9" name="Arrow: Right 8">
          <a:extLst xmlns:a="http://schemas.openxmlformats.org/drawingml/2006/main">
            <a:ext uri="{FF2B5EF4-FFF2-40B4-BE49-F238E27FC236}">
              <a16:creationId xmlns:a16="http://schemas.microsoft.com/office/drawing/2014/main" xmlns="" id="{8022EAE3-A964-75C6-FF2F-9E4492BB04FD}"/>
            </a:ext>
          </a:extLst>
        </cdr:cNvPr>
        <cdr:cNvSpPr/>
      </cdr:nvSpPr>
      <cdr:spPr>
        <a:xfrm xmlns:a="http://schemas.openxmlformats.org/drawingml/2006/main">
          <a:off x="1479940" y="229609"/>
          <a:ext cx="3012707" cy="218414"/>
        </a:xfrm>
        <a:prstGeom xmlns:a="http://schemas.openxmlformats.org/drawingml/2006/main" prst="rightArrow">
          <a:avLst/>
        </a:prstGeom>
        <a:solidFill xmlns:a="http://schemas.openxmlformats.org/drawingml/2006/main">
          <a:srgbClr val="00B0F0"/>
        </a:solidFill>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highlight>
              <a:srgbClr val="00FF00"/>
            </a:highlight>
          </a:endParaRPr>
        </a:p>
      </cdr:txBody>
    </cdr:sp>
  </cdr:relSizeAnchor>
  <cdr:relSizeAnchor xmlns:cdr="http://schemas.openxmlformats.org/drawingml/2006/chartDrawing">
    <cdr:from>
      <cdr:x>0.62759</cdr:x>
      <cdr:y>0.03152</cdr:y>
    </cdr:from>
    <cdr:to>
      <cdr:x>0.89019</cdr:x>
      <cdr:y>0.0664</cdr:y>
    </cdr:to>
    <cdr:sp macro="" textlink="">
      <cdr:nvSpPr>
        <cdr:cNvPr id="10" name="Arrow: Right 9">
          <a:extLst xmlns:a="http://schemas.openxmlformats.org/drawingml/2006/main">
            <a:ext uri="{FF2B5EF4-FFF2-40B4-BE49-F238E27FC236}">
              <a16:creationId xmlns:a16="http://schemas.microsoft.com/office/drawing/2014/main" xmlns="" id="{A6A6C2D5-7671-6BD6-817D-6D006455FE13}"/>
            </a:ext>
          </a:extLst>
        </cdr:cNvPr>
        <cdr:cNvSpPr/>
      </cdr:nvSpPr>
      <cdr:spPr>
        <a:xfrm xmlns:a="http://schemas.openxmlformats.org/drawingml/2006/main">
          <a:off x="7200021" y="197404"/>
          <a:ext cx="3012707" cy="218414"/>
        </a:xfrm>
        <a:prstGeom xmlns:a="http://schemas.openxmlformats.org/drawingml/2006/main" prst="rightArrow">
          <a:avLst/>
        </a:prstGeom>
        <a:solidFill xmlns:a="http://schemas.openxmlformats.org/drawingml/2006/main">
          <a:srgbClr val="00B0F0"/>
        </a:solidFill>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0.35827</cdr:x>
      <cdr:y>0.93048</cdr:y>
    </cdr:from>
    <cdr:to>
      <cdr:x>0.7061</cdr:x>
      <cdr:y>0.98395</cdr:y>
    </cdr:to>
    <cdr:sp macro="" textlink="">
      <cdr:nvSpPr>
        <cdr:cNvPr id="2" name="TextBox 1">
          <a:extLst xmlns:a="http://schemas.openxmlformats.org/drawingml/2006/main">
            <a:ext uri="{FF2B5EF4-FFF2-40B4-BE49-F238E27FC236}">
              <a16:creationId xmlns:a16="http://schemas.microsoft.com/office/drawing/2014/main" xmlns="" id="{5A70749F-9E9F-88F3-1CA9-E2023DDC7CFF}"/>
            </a:ext>
          </a:extLst>
        </cdr:cNvPr>
        <cdr:cNvSpPr txBox="1"/>
      </cdr:nvSpPr>
      <cdr:spPr>
        <a:xfrm xmlns:a="http://schemas.openxmlformats.org/drawingml/2006/main">
          <a:off x="1883734" y="4930403"/>
          <a:ext cx="1828801" cy="2833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Detection Location</a:t>
          </a:r>
        </a:p>
      </cdr:txBody>
    </cdr:sp>
  </cdr:relSizeAnchor>
  <cdr:relSizeAnchor xmlns:cdr="http://schemas.openxmlformats.org/drawingml/2006/chartDrawing">
    <cdr:from>
      <cdr:x>0.25469</cdr:x>
      <cdr:y>0.64554</cdr:y>
    </cdr:from>
    <cdr:to>
      <cdr:x>0.28952</cdr:x>
      <cdr:y>0.74342</cdr:y>
    </cdr:to>
    <cdr:grpSp>
      <cdr:nvGrpSpPr>
        <cdr:cNvPr id="5" name="Group 4">
          <a:extLst xmlns:a="http://schemas.openxmlformats.org/drawingml/2006/main">
            <a:ext uri="{FF2B5EF4-FFF2-40B4-BE49-F238E27FC236}">
              <a16:creationId xmlns:a16="http://schemas.microsoft.com/office/drawing/2014/main" xmlns="" id="{199531E4-0750-EA59-8034-2B091EE503A4}"/>
            </a:ext>
          </a:extLst>
        </cdr:cNvPr>
        <cdr:cNvGrpSpPr/>
      </cdr:nvGrpSpPr>
      <cdr:grpSpPr>
        <a:xfrm xmlns:a="http://schemas.openxmlformats.org/drawingml/2006/main">
          <a:off x="1737615" y="3320048"/>
          <a:ext cx="237626" cy="503402"/>
          <a:chOff x="1339111" y="3420580"/>
          <a:chExt cx="183117" cy="518633"/>
        </a:xfrm>
      </cdr:grpSpPr>
      <cdr:sp macro="" textlink="">
        <cdr:nvSpPr>
          <cdr:cNvPr id="3" name="Rectangle 2">
            <a:extLst xmlns:a="http://schemas.openxmlformats.org/drawingml/2006/main">
              <a:ext uri="{FF2B5EF4-FFF2-40B4-BE49-F238E27FC236}">
                <a16:creationId xmlns:a16="http://schemas.microsoft.com/office/drawing/2014/main" xmlns="" id="{45E885ED-9354-97CB-C813-7770214899F8}"/>
              </a:ext>
            </a:extLst>
          </cdr:cNvPr>
          <cdr:cNvSpPr/>
        </cdr:nvSpPr>
        <cdr:spPr>
          <a:xfrm xmlns:a="http://schemas.openxmlformats.org/drawingml/2006/main">
            <a:off x="1341474" y="3420580"/>
            <a:ext cx="180754" cy="159489"/>
          </a:xfrm>
          <a:prstGeom xmlns:a="http://schemas.openxmlformats.org/drawingml/2006/main" prst="rect">
            <a:avLst/>
          </a:prstGeom>
          <a:solidFill xmlns:a="http://schemas.openxmlformats.org/drawingml/2006/main">
            <a:schemeClr val="accent2"/>
          </a:solidFill>
          <a:ln xmlns:a="http://schemas.openxmlformats.org/drawingml/2006/main" w="190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4" name="Rectangle 3">
            <a:extLst xmlns:a="http://schemas.openxmlformats.org/drawingml/2006/main">
              <a:ext uri="{FF2B5EF4-FFF2-40B4-BE49-F238E27FC236}">
                <a16:creationId xmlns:a16="http://schemas.microsoft.com/office/drawing/2014/main" xmlns="" id="{690FC499-A0F5-21D5-8A44-B35E9B437856}"/>
              </a:ext>
            </a:extLst>
          </cdr:cNvPr>
          <cdr:cNvSpPr/>
        </cdr:nvSpPr>
        <cdr:spPr>
          <a:xfrm xmlns:a="http://schemas.openxmlformats.org/drawingml/2006/main">
            <a:off x="1339111" y="3779724"/>
            <a:ext cx="180754" cy="159489"/>
          </a:xfrm>
          <a:prstGeom xmlns:a="http://schemas.openxmlformats.org/drawingml/2006/main" prst="rect">
            <a:avLst/>
          </a:prstGeom>
          <a:solidFill xmlns:a="http://schemas.openxmlformats.org/drawingml/2006/main">
            <a:srgbClr val="00B0F0"/>
          </a:solidFill>
          <a:ln xmlns:a="http://schemas.openxmlformats.org/drawingml/2006/main" w="190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relSizeAnchor>
  <cdr:relSizeAnchor xmlns:cdr="http://schemas.openxmlformats.org/drawingml/2006/chartDrawing">
    <cdr:from>
      <cdr:x>0.283</cdr:x>
      <cdr:y>0.62904</cdr:y>
    </cdr:from>
    <cdr:to>
      <cdr:x>0.55443</cdr:x>
      <cdr:y>0.68251</cdr:y>
    </cdr:to>
    <cdr:sp macro="" textlink="">
      <cdr:nvSpPr>
        <cdr:cNvPr id="6" name="TextBox 1">
          <a:extLst xmlns:a="http://schemas.openxmlformats.org/drawingml/2006/main">
            <a:ext uri="{FF2B5EF4-FFF2-40B4-BE49-F238E27FC236}">
              <a16:creationId xmlns:a16="http://schemas.microsoft.com/office/drawing/2014/main" xmlns="" id="{D346BFCD-057E-5347-4F2A-7765C2ABB080}"/>
            </a:ext>
          </a:extLst>
        </cdr:cNvPr>
        <cdr:cNvSpPr txBox="1"/>
      </cdr:nvSpPr>
      <cdr:spPr>
        <a:xfrm xmlns:a="http://schemas.openxmlformats.org/drawingml/2006/main">
          <a:off x="1487968" y="3333156"/>
          <a:ext cx="1427126" cy="283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0" dirty="0"/>
            <a:t>Mouth Release</a:t>
          </a:r>
        </a:p>
      </cdr:txBody>
    </cdr:sp>
  </cdr:relSizeAnchor>
  <cdr:relSizeAnchor xmlns:cdr="http://schemas.openxmlformats.org/drawingml/2006/chartDrawing">
    <cdr:from>
      <cdr:x>0.28862</cdr:x>
      <cdr:y>0.69682</cdr:y>
    </cdr:from>
    <cdr:to>
      <cdr:x>0.56005</cdr:x>
      <cdr:y>0.75029</cdr:y>
    </cdr:to>
    <cdr:sp macro="" textlink="">
      <cdr:nvSpPr>
        <cdr:cNvPr id="7" name="TextBox 1">
          <a:extLst xmlns:a="http://schemas.openxmlformats.org/drawingml/2006/main">
            <a:ext uri="{FF2B5EF4-FFF2-40B4-BE49-F238E27FC236}">
              <a16:creationId xmlns:a16="http://schemas.microsoft.com/office/drawing/2014/main" xmlns="" id="{8404B91C-B20F-76E2-EC4C-B4B18F5FDE2E}"/>
            </a:ext>
          </a:extLst>
        </cdr:cNvPr>
        <cdr:cNvSpPr txBox="1"/>
      </cdr:nvSpPr>
      <cdr:spPr>
        <a:xfrm xmlns:a="http://schemas.openxmlformats.org/drawingml/2006/main">
          <a:off x="1517503" y="3692300"/>
          <a:ext cx="1427126" cy="283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0" dirty="0"/>
            <a:t>TFH Release</a:t>
          </a:r>
        </a:p>
      </cdr:txBody>
    </cdr:sp>
  </cdr:relSizeAnchor>
</c:userShapes>
</file>

<file path=ppt/drawings/drawing5.xml><?xml version="1.0" encoding="utf-8"?>
<c:userShapes xmlns:c="http://schemas.openxmlformats.org/drawingml/2006/chart">
  <cdr:relSizeAnchor xmlns:cdr="http://schemas.openxmlformats.org/drawingml/2006/chartDrawing">
    <cdr:from>
      <cdr:x>0.35827</cdr:x>
      <cdr:y>0.93048</cdr:y>
    </cdr:from>
    <cdr:to>
      <cdr:x>0.7061</cdr:x>
      <cdr:y>0.98395</cdr:y>
    </cdr:to>
    <cdr:sp macro="" textlink="">
      <cdr:nvSpPr>
        <cdr:cNvPr id="2" name="TextBox 1">
          <a:extLst xmlns:a="http://schemas.openxmlformats.org/drawingml/2006/main">
            <a:ext uri="{FF2B5EF4-FFF2-40B4-BE49-F238E27FC236}">
              <a16:creationId xmlns:a16="http://schemas.microsoft.com/office/drawing/2014/main" xmlns="" id="{5A70749F-9E9F-88F3-1CA9-E2023DDC7CFF}"/>
            </a:ext>
          </a:extLst>
        </cdr:cNvPr>
        <cdr:cNvSpPr txBox="1"/>
      </cdr:nvSpPr>
      <cdr:spPr>
        <a:xfrm xmlns:a="http://schemas.openxmlformats.org/drawingml/2006/main">
          <a:off x="1883734" y="4930403"/>
          <a:ext cx="1828801" cy="2833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Detection Location</a:t>
          </a:r>
        </a:p>
      </cdr:txBody>
    </cdr:sp>
  </cdr:relSizeAnchor>
  <cdr:relSizeAnchor xmlns:cdr="http://schemas.openxmlformats.org/drawingml/2006/chartDrawing">
    <cdr:from>
      <cdr:x>0.25469</cdr:x>
      <cdr:y>0.64554</cdr:y>
    </cdr:from>
    <cdr:to>
      <cdr:x>0.28952</cdr:x>
      <cdr:y>0.77538</cdr:y>
    </cdr:to>
    <cdr:grpSp>
      <cdr:nvGrpSpPr>
        <cdr:cNvPr id="5" name="Group 4">
          <a:extLst xmlns:a="http://schemas.openxmlformats.org/drawingml/2006/main">
            <a:ext uri="{FF2B5EF4-FFF2-40B4-BE49-F238E27FC236}">
              <a16:creationId xmlns:a16="http://schemas.microsoft.com/office/drawing/2014/main" xmlns="" id="{199531E4-0750-EA59-8034-2B091EE503A4}"/>
            </a:ext>
          </a:extLst>
        </cdr:cNvPr>
        <cdr:cNvGrpSpPr/>
      </cdr:nvGrpSpPr>
      <cdr:grpSpPr>
        <a:xfrm xmlns:a="http://schemas.openxmlformats.org/drawingml/2006/main">
          <a:off x="1946610" y="3320048"/>
          <a:ext cx="266208" cy="667774"/>
          <a:chOff x="1339111" y="3420580"/>
          <a:chExt cx="183117" cy="518633"/>
        </a:xfrm>
      </cdr:grpSpPr>
      <cdr:sp macro="" textlink="">
        <cdr:nvSpPr>
          <cdr:cNvPr id="3" name="Rectangle 2">
            <a:extLst xmlns:a="http://schemas.openxmlformats.org/drawingml/2006/main">
              <a:ext uri="{FF2B5EF4-FFF2-40B4-BE49-F238E27FC236}">
                <a16:creationId xmlns:a16="http://schemas.microsoft.com/office/drawing/2014/main" xmlns="" id="{45E885ED-9354-97CB-C813-7770214899F8}"/>
              </a:ext>
            </a:extLst>
          </cdr:cNvPr>
          <cdr:cNvSpPr/>
        </cdr:nvSpPr>
        <cdr:spPr>
          <a:xfrm xmlns:a="http://schemas.openxmlformats.org/drawingml/2006/main">
            <a:off x="1341474" y="3420580"/>
            <a:ext cx="180754" cy="159489"/>
          </a:xfrm>
          <a:prstGeom xmlns:a="http://schemas.openxmlformats.org/drawingml/2006/main" prst="rect">
            <a:avLst/>
          </a:prstGeom>
          <a:solidFill xmlns:a="http://schemas.openxmlformats.org/drawingml/2006/main">
            <a:schemeClr val="accent2"/>
          </a:solidFill>
          <a:ln xmlns:a="http://schemas.openxmlformats.org/drawingml/2006/main" w="190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4" name="Rectangle 3">
            <a:extLst xmlns:a="http://schemas.openxmlformats.org/drawingml/2006/main">
              <a:ext uri="{FF2B5EF4-FFF2-40B4-BE49-F238E27FC236}">
                <a16:creationId xmlns:a16="http://schemas.microsoft.com/office/drawing/2014/main" xmlns="" id="{690FC499-A0F5-21D5-8A44-B35E9B437856}"/>
              </a:ext>
            </a:extLst>
          </cdr:cNvPr>
          <cdr:cNvSpPr/>
        </cdr:nvSpPr>
        <cdr:spPr>
          <a:xfrm xmlns:a="http://schemas.openxmlformats.org/drawingml/2006/main">
            <a:off x="1339111" y="3779724"/>
            <a:ext cx="180754" cy="159489"/>
          </a:xfrm>
          <a:prstGeom xmlns:a="http://schemas.openxmlformats.org/drawingml/2006/main" prst="rect">
            <a:avLst/>
          </a:prstGeom>
          <a:solidFill xmlns:a="http://schemas.openxmlformats.org/drawingml/2006/main">
            <a:srgbClr val="00B0F0"/>
          </a:solidFill>
          <a:ln xmlns:a="http://schemas.openxmlformats.org/drawingml/2006/main" w="190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relSizeAnchor>
  <cdr:relSizeAnchor xmlns:cdr="http://schemas.openxmlformats.org/drawingml/2006/chartDrawing">
    <cdr:from>
      <cdr:x>0.283</cdr:x>
      <cdr:y>0.63484</cdr:y>
    </cdr:from>
    <cdr:to>
      <cdr:x>0.55443</cdr:x>
      <cdr:y>0.68831</cdr:y>
    </cdr:to>
    <cdr:sp macro="" textlink="">
      <cdr:nvSpPr>
        <cdr:cNvPr id="6" name="TextBox 1">
          <a:extLst xmlns:a="http://schemas.openxmlformats.org/drawingml/2006/main">
            <a:ext uri="{FF2B5EF4-FFF2-40B4-BE49-F238E27FC236}">
              <a16:creationId xmlns:a16="http://schemas.microsoft.com/office/drawing/2014/main" xmlns="" id="{D346BFCD-057E-5347-4F2A-7765C2ABB080}"/>
            </a:ext>
          </a:extLst>
        </cdr:cNvPr>
        <cdr:cNvSpPr txBox="1"/>
      </cdr:nvSpPr>
      <cdr:spPr>
        <a:xfrm xmlns:a="http://schemas.openxmlformats.org/drawingml/2006/main">
          <a:off x="2162985" y="3265004"/>
          <a:ext cx="2074555" cy="2749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0" dirty="0"/>
            <a:t>Mouth Release</a:t>
          </a:r>
        </a:p>
      </cdr:txBody>
    </cdr:sp>
  </cdr:relSizeAnchor>
  <cdr:relSizeAnchor xmlns:cdr="http://schemas.openxmlformats.org/drawingml/2006/chartDrawing">
    <cdr:from>
      <cdr:x>0.28342</cdr:x>
      <cdr:y>0.72001</cdr:y>
    </cdr:from>
    <cdr:to>
      <cdr:x>0.55485</cdr:x>
      <cdr:y>0.77348</cdr:y>
    </cdr:to>
    <cdr:sp macro="" textlink="">
      <cdr:nvSpPr>
        <cdr:cNvPr id="7" name="TextBox 1">
          <a:extLst xmlns:a="http://schemas.openxmlformats.org/drawingml/2006/main">
            <a:ext uri="{FF2B5EF4-FFF2-40B4-BE49-F238E27FC236}">
              <a16:creationId xmlns:a16="http://schemas.microsoft.com/office/drawing/2014/main" xmlns="" id="{8404B91C-B20F-76E2-EC4C-B4B18F5FDE2E}"/>
            </a:ext>
          </a:extLst>
        </cdr:cNvPr>
        <cdr:cNvSpPr txBox="1"/>
      </cdr:nvSpPr>
      <cdr:spPr>
        <a:xfrm xmlns:a="http://schemas.openxmlformats.org/drawingml/2006/main">
          <a:off x="2166183" y="3703054"/>
          <a:ext cx="2074555" cy="2749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0" dirty="0"/>
            <a:t>TFH Release</a:t>
          </a:r>
        </a:p>
      </cdr:txBody>
    </cdr:sp>
  </cdr:relSizeAnchor>
</c:userShapes>
</file>

<file path=ppt/drawings/drawing6.xml><?xml version="1.0" encoding="utf-8"?>
<c:userShapes xmlns:c="http://schemas.openxmlformats.org/drawingml/2006/chart">
  <cdr:relSizeAnchor xmlns:cdr="http://schemas.openxmlformats.org/drawingml/2006/chartDrawing">
    <cdr:from>
      <cdr:x>0.5718</cdr:x>
      <cdr:y>0.06238</cdr:y>
    </cdr:from>
    <cdr:to>
      <cdr:x>0.87755</cdr:x>
      <cdr:y>0.17084</cdr:y>
    </cdr:to>
    <cdr:sp macro="" textlink="">
      <cdr:nvSpPr>
        <cdr:cNvPr id="2" name="TextBox 1">
          <a:extLst xmlns:a="http://schemas.openxmlformats.org/drawingml/2006/main">
            <a:ext uri="{FF2B5EF4-FFF2-40B4-BE49-F238E27FC236}">
              <a16:creationId xmlns:a16="http://schemas.microsoft.com/office/drawing/2014/main" xmlns="" id="{E89BFDC6-DC85-0FDE-0FAE-32B6E943A2A1}"/>
            </a:ext>
          </a:extLst>
        </cdr:cNvPr>
        <cdr:cNvSpPr txBox="1"/>
      </cdr:nvSpPr>
      <cdr:spPr>
        <a:xfrm xmlns:a="http://schemas.openxmlformats.org/drawingml/2006/main">
          <a:off x="3122276" y="307048"/>
          <a:ext cx="1669468" cy="5338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~1,520 Fish</a:t>
          </a:r>
        </a:p>
      </cdr:txBody>
    </cdr:sp>
  </cdr:relSizeAnchor>
</c:userShapes>
</file>

<file path=ppt/drawings/drawing7.xml><?xml version="1.0" encoding="utf-8"?>
<c:userShapes xmlns:c="http://schemas.openxmlformats.org/drawingml/2006/chart">
  <cdr:relSizeAnchor xmlns:cdr="http://schemas.openxmlformats.org/drawingml/2006/chartDrawing">
    <cdr:from>
      <cdr:x>0.58937</cdr:x>
      <cdr:y>0.13472</cdr:y>
    </cdr:from>
    <cdr:to>
      <cdr:x>0.89511</cdr:x>
      <cdr:y>0.24318</cdr:y>
    </cdr:to>
    <cdr:sp macro="" textlink="">
      <cdr:nvSpPr>
        <cdr:cNvPr id="2" name="TextBox 1">
          <a:extLst xmlns:a="http://schemas.openxmlformats.org/drawingml/2006/main">
            <a:ext uri="{FF2B5EF4-FFF2-40B4-BE49-F238E27FC236}">
              <a16:creationId xmlns:a16="http://schemas.microsoft.com/office/drawing/2014/main" xmlns="" id="{AE5D6253-671C-9BB9-6C70-FA5AAC635396}"/>
            </a:ext>
          </a:extLst>
        </cdr:cNvPr>
        <cdr:cNvSpPr txBox="1"/>
      </cdr:nvSpPr>
      <cdr:spPr>
        <a:xfrm xmlns:a="http://schemas.openxmlformats.org/drawingml/2006/main">
          <a:off x="3218188" y="663143"/>
          <a:ext cx="1669468" cy="5338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t>~530 Fish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33A72-C0AE-4264-BD67-1EAA4892E7A2}"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FF2A1-E351-48C3-A186-2BC237E5B539}" type="slidenum">
              <a:rPr lang="en-US" smtClean="0"/>
              <a:t>‹#›</a:t>
            </a:fld>
            <a:endParaRPr lang="en-US"/>
          </a:p>
        </p:txBody>
      </p:sp>
    </p:spTree>
    <p:extLst>
      <p:ext uri="{BB962C8B-B14F-4D97-AF65-F5344CB8AC3E}">
        <p14:creationId xmlns:p14="http://schemas.microsoft.com/office/powerpoint/2010/main" val="85512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8E898-5CFE-4A47-91EF-B41DB80D528C}" type="slidenum">
              <a:rPr lang="en-US" smtClean="0"/>
              <a:t>4</a:t>
            </a:fld>
            <a:endParaRPr lang="en-US"/>
          </a:p>
        </p:txBody>
      </p:sp>
    </p:spTree>
    <p:extLst>
      <p:ext uri="{BB962C8B-B14F-4D97-AF65-F5344CB8AC3E}">
        <p14:creationId xmlns:p14="http://schemas.microsoft.com/office/powerpoint/2010/main" val="180346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8E898-5CFE-4A47-91EF-B41DB80D528C}" type="slidenum">
              <a:rPr lang="en-US" smtClean="0"/>
              <a:t>13</a:t>
            </a:fld>
            <a:endParaRPr lang="en-US"/>
          </a:p>
        </p:txBody>
      </p:sp>
    </p:spTree>
    <p:extLst>
      <p:ext uri="{BB962C8B-B14F-4D97-AF65-F5344CB8AC3E}">
        <p14:creationId xmlns:p14="http://schemas.microsoft.com/office/powerpoint/2010/main" val="136879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8E898-5CFE-4A47-91EF-B41DB80D528C}" type="slidenum">
              <a:rPr lang="en-US" smtClean="0"/>
              <a:t>14</a:t>
            </a:fld>
            <a:endParaRPr lang="en-US"/>
          </a:p>
        </p:txBody>
      </p:sp>
    </p:spTree>
    <p:extLst>
      <p:ext uri="{BB962C8B-B14F-4D97-AF65-F5344CB8AC3E}">
        <p14:creationId xmlns:p14="http://schemas.microsoft.com/office/powerpoint/2010/main" val="347192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8E898-5CFE-4A47-91EF-B41DB80D528C}" type="slidenum">
              <a:rPr lang="en-US" smtClean="0"/>
              <a:t>15</a:t>
            </a:fld>
            <a:endParaRPr lang="en-US"/>
          </a:p>
        </p:txBody>
      </p:sp>
    </p:spTree>
    <p:extLst>
      <p:ext uri="{BB962C8B-B14F-4D97-AF65-F5344CB8AC3E}">
        <p14:creationId xmlns:p14="http://schemas.microsoft.com/office/powerpoint/2010/main" val="2610119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Conceptual Plan for the Kalama River Release.</a:t>
            </a:r>
          </a:p>
        </p:txBody>
      </p:sp>
      <p:sp>
        <p:nvSpPr>
          <p:cNvPr id="4" name="Slide Number Placeholder 3"/>
          <p:cNvSpPr>
            <a:spLocks noGrp="1"/>
          </p:cNvSpPr>
          <p:nvPr>
            <p:ph type="sldNum" sz="quarter" idx="5"/>
          </p:nvPr>
        </p:nvSpPr>
        <p:spPr/>
        <p:txBody>
          <a:bodyPr/>
          <a:lstStyle/>
          <a:p>
            <a:fld id="{7A68E898-5CFE-4A47-91EF-B41DB80D528C}" type="slidenum">
              <a:rPr lang="en-US" smtClean="0"/>
              <a:t>16</a:t>
            </a:fld>
            <a:endParaRPr lang="en-US"/>
          </a:p>
        </p:txBody>
      </p:sp>
    </p:spTree>
    <p:extLst>
      <p:ext uri="{BB962C8B-B14F-4D97-AF65-F5344CB8AC3E}">
        <p14:creationId xmlns:p14="http://schemas.microsoft.com/office/powerpoint/2010/main" val="4549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Conceptual Plan for the Kalama River Release.</a:t>
            </a:r>
          </a:p>
        </p:txBody>
      </p:sp>
      <p:sp>
        <p:nvSpPr>
          <p:cNvPr id="4" name="Slide Number Placeholder 3"/>
          <p:cNvSpPr>
            <a:spLocks noGrp="1"/>
          </p:cNvSpPr>
          <p:nvPr>
            <p:ph type="sldNum" sz="quarter" idx="5"/>
          </p:nvPr>
        </p:nvSpPr>
        <p:spPr/>
        <p:txBody>
          <a:bodyPr/>
          <a:lstStyle/>
          <a:p>
            <a:fld id="{7A68E898-5CFE-4A47-91EF-B41DB80D528C}" type="slidenum">
              <a:rPr lang="en-US" smtClean="0"/>
              <a:t>17</a:t>
            </a:fld>
            <a:endParaRPr lang="en-US"/>
          </a:p>
        </p:txBody>
      </p:sp>
    </p:spTree>
    <p:extLst>
      <p:ext uri="{BB962C8B-B14F-4D97-AF65-F5344CB8AC3E}">
        <p14:creationId xmlns:p14="http://schemas.microsoft.com/office/powerpoint/2010/main" val="88965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Conceptual Plan for the Kalama River Release.</a:t>
            </a:r>
          </a:p>
        </p:txBody>
      </p:sp>
      <p:sp>
        <p:nvSpPr>
          <p:cNvPr id="4" name="Slide Number Placeholder 3"/>
          <p:cNvSpPr>
            <a:spLocks noGrp="1"/>
          </p:cNvSpPr>
          <p:nvPr>
            <p:ph type="sldNum" sz="quarter" idx="5"/>
          </p:nvPr>
        </p:nvSpPr>
        <p:spPr/>
        <p:txBody>
          <a:bodyPr/>
          <a:lstStyle/>
          <a:p>
            <a:fld id="{7A68E898-5CFE-4A47-91EF-B41DB80D528C}" type="slidenum">
              <a:rPr lang="en-US" smtClean="0"/>
              <a:t>18</a:t>
            </a:fld>
            <a:endParaRPr lang="en-US"/>
          </a:p>
        </p:txBody>
      </p:sp>
    </p:spTree>
    <p:extLst>
      <p:ext uri="{BB962C8B-B14F-4D97-AF65-F5344CB8AC3E}">
        <p14:creationId xmlns:p14="http://schemas.microsoft.com/office/powerpoint/2010/main" val="316470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8E898-5CFE-4A47-91EF-B41DB80D528C}" type="slidenum">
              <a:rPr lang="en-US" smtClean="0"/>
              <a:t>5</a:t>
            </a:fld>
            <a:endParaRPr lang="en-US"/>
          </a:p>
        </p:txBody>
      </p:sp>
    </p:spTree>
    <p:extLst>
      <p:ext uri="{BB962C8B-B14F-4D97-AF65-F5344CB8AC3E}">
        <p14:creationId xmlns:p14="http://schemas.microsoft.com/office/powerpoint/2010/main" val="65785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 Array at TFH was installed in 2012…so the times series for this and the next graph are only from 2012 forward.    Shows comparative survival estimates  to TFH, UTR, MTR, LTR and LOMO</a:t>
            </a:r>
          </a:p>
        </p:txBody>
      </p:sp>
      <p:sp>
        <p:nvSpPr>
          <p:cNvPr id="4" name="Slide Number Placeholder 3"/>
          <p:cNvSpPr>
            <a:spLocks noGrp="1"/>
          </p:cNvSpPr>
          <p:nvPr>
            <p:ph type="sldNum" sz="quarter" idx="5"/>
          </p:nvPr>
        </p:nvSpPr>
        <p:spPr/>
        <p:txBody>
          <a:bodyPr/>
          <a:lstStyle/>
          <a:p>
            <a:fld id="{409478BC-DA22-474B-99D3-4E3AA01EE8EC}" type="slidenum">
              <a:rPr lang="en-US" smtClean="0"/>
              <a:t>6</a:t>
            </a:fld>
            <a:endParaRPr lang="en-US"/>
          </a:p>
        </p:txBody>
      </p:sp>
    </p:spTree>
    <p:extLst>
      <p:ext uri="{BB962C8B-B14F-4D97-AF65-F5344CB8AC3E}">
        <p14:creationId xmlns:p14="http://schemas.microsoft.com/office/powerpoint/2010/main" val="14484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8E898-5CFE-4A47-91EF-B41DB80D528C}" type="slidenum">
              <a:rPr lang="en-US" smtClean="0"/>
              <a:t>7</a:t>
            </a:fld>
            <a:endParaRPr lang="en-US"/>
          </a:p>
        </p:txBody>
      </p:sp>
    </p:spTree>
    <p:extLst>
      <p:ext uri="{BB962C8B-B14F-4D97-AF65-F5344CB8AC3E}">
        <p14:creationId xmlns:p14="http://schemas.microsoft.com/office/powerpoint/2010/main" val="58387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8E898-5CFE-4A47-91EF-B41DB80D528C}" type="slidenum">
              <a:rPr lang="en-US" smtClean="0"/>
              <a:t>8</a:t>
            </a:fld>
            <a:endParaRPr lang="en-US"/>
          </a:p>
        </p:txBody>
      </p:sp>
    </p:spTree>
    <p:extLst>
      <p:ext uri="{BB962C8B-B14F-4D97-AF65-F5344CB8AC3E}">
        <p14:creationId xmlns:p14="http://schemas.microsoft.com/office/powerpoint/2010/main" val="92454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8E898-5CFE-4A47-91EF-B41DB80D528C}" type="slidenum">
              <a:rPr lang="en-US" smtClean="0"/>
              <a:t>9</a:t>
            </a:fld>
            <a:endParaRPr lang="en-US"/>
          </a:p>
        </p:txBody>
      </p:sp>
    </p:spTree>
    <p:extLst>
      <p:ext uri="{BB962C8B-B14F-4D97-AF65-F5344CB8AC3E}">
        <p14:creationId xmlns:p14="http://schemas.microsoft.com/office/powerpoint/2010/main" val="336991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8E898-5CFE-4A47-91EF-B41DB80D528C}" type="slidenum">
              <a:rPr lang="en-US" smtClean="0"/>
              <a:t>10</a:t>
            </a:fld>
            <a:endParaRPr lang="en-US"/>
          </a:p>
        </p:txBody>
      </p:sp>
    </p:spTree>
    <p:extLst>
      <p:ext uri="{BB962C8B-B14F-4D97-AF65-F5344CB8AC3E}">
        <p14:creationId xmlns:p14="http://schemas.microsoft.com/office/powerpoint/2010/main" val="118595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description of the alternative juvenile release study we’ve started</a:t>
            </a:r>
          </a:p>
        </p:txBody>
      </p:sp>
      <p:sp>
        <p:nvSpPr>
          <p:cNvPr id="4" name="Slide Number Placeholder 3"/>
          <p:cNvSpPr>
            <a:spLocks noGrp="1"/>
          </p:cNvSpPr>
          <p:nvPr>
            <p:ph type="sldNum" sz="quarter" idx="5"/>
          </p:nvPr>
        </p:nvSpPr>
        <p:spPr/>
        <p:txBody>
          <a:bodyPr/>
          <a:lstStyle/>
          <a:p>
            <a:fld id="{7A68E898-5CFE-4A47-91EF-B41DB80D528C}" type="slidenum">
              <a:rPr lang="en-US" smtClean="0"/>
              <a:t>11</a:t>
            </a:fld>
            <a:endParaRPr lang="en-US"/>
          </a:p>
        </p:txBody>
      </p:sp>
    </p:spTree>
    <p:extLst>
      <p:ext uri="{BB962C8B-B14F-4D97-AF65-F5344CB8AC3E}">
        <p14:creationId xmlns:p14="http://schemas.microsoft.com/office/powerpoint/2010/main" val="1716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8E898-5CFE-4A47-91EF-B41DB80D528C}" type="slidenum">
              <a:rPr lang="en-US" smtClean="0"/>
              <a:t>12</a:t>
            </a:fld>
            <a:endParaRPr lang="en-US"/>
          </a:p>
        </p:txBody>
      </p:sp>
    </p:spTree>
    <p:extLst>
      <p:ext uri="{BB962C8B-B14F-4D97-AF65-F5344CB8AC3E}">
        <p14:creationId xmlns:p14="http://schemas.microsoft.com/office/powerpoint/2010/main" val="148744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0F645-8922-41AD-0254-FD04048CF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BCD5D8C-9468-E31C-114D-D84A63CCC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0B2782A-DE33-8080-528E-980702230A9E}"/>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5" name="Footer Placeholder 4">
            <a:extLst>
              <a:ext uri="{FF2B5EF4-FFF2-40B4-BE49-F238E27FC236}">
                <a16:creationId xmlns:a16="http://schemas.microsoft.com/office/drawing/2014/main" xmlns="" id="{8468AFFF-550C-7CB1-C1F8-1EEAE9C09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82D60C-AE40-63DB-55E5-EB3E4F542D3E}"/>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22732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8DCF2C-943A-97E0-D39C-2C23CD79FB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6F520AE-15D1-D968-3961-BCBECFB1E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5D95BF-7E29-55F3-21C9-A4D8285EE2BD}"/>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5" name="Footer Placeholder 4">
            <a:extLst>
              <a:ext uri="{FF2B5EF4-FFF2-40B4-BE49-F238E27FC236}">
                <a16:creationId xmlns:a16="http://schemas.microsoft.com/office/drawing/2014/main" xmlns="" id="{7BCD12AE-01C9-67CE-8D60-1A2476149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7FDFB3-297C-2E99-9BDC-32D33143C825}"/>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303274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D8B19B-EC62-88FE-804C-E09E7F171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21C9E3-36FF-AEF6-A98E-E4CFB7B360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378800-45BA-9BB0-E188-B6A842A6EDF6}"/>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5" name="Footer Placeholder 4">
            <a:extLst>
              <a:ext uri="{FF2B5EF4-FFF2-40B4-BE49-F238E27FC236}">
                <a16:creationId xmlns:a16="http://schemas.microsoft.com/office/drawing/2014/main" xmlns="" id="{AF204518-8788-1B5D-55C2-2B54B171C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605568-3815-259D-A9AA-6AD0E83E33F6}"/>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35708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8B757D-A77F-FDAC-4197-8727D0A47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1F1B317-9A91-3D8C-FFC1-7B37186E15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FD2986-834D-E9CE-8915-BAF0D9E84446}"/>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5" name="Footer Placeholder 4">
            <a:extLst>
              <a:ext uri="{FF2B5EF4-FFF2-40B4-BE49-F238E27FC236}">
                <a16:creationId xmlns:a16="http://schemas.microsoft.com/office/drawing/2014/main" xmlns="" id="{E864198F-D03C-9741-D2F6-5C4F7007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6ED831-9FAF-A98C-6EAF-FB7B0ED80F35}"/>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275494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3D5B2-DC04-FA1A-BC9F-E8E7A62AF5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F231741-73F0-A769-835E-A01326D6C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8801B6-4872-CF6A-C63F-2E14E69DBA3C}"/>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5" name="Footer Placeholder 4">
            <a:extLst>
              <a:ext uri="{FF2B5EF4-FFF2-40B4-BE49-F238E27FC236}">
                <a16:creationId xmlns:a16="http://schemas.microsoft.com/office/drawing/2014/main" xmlns="" id="{7C130E89-470B-F56C-7CB0-2BF35771B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41CDC1-8CD4-5220-49D7-90AFD192EE69}"/>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406680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65316-5BD3-9821-284E-5618FB75F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262DBA-00C3-0826-B391-3F0C829F1C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7127E0D-8D1B-A7E6-2F1F-70017BD098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F3C5C94-EDDC-0F74-DF3E-56C3F74FEFF7}"/>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6" name="Footer Placeholder 5">
            <a:extLst>
              <a:ext uri="{FF2B5EF4-FFF2-40B4-BE49-F238E27FC236}">
                <a16:creationId xmlns:a16="http://schemas.microsoft.com/office/drawing/2014/main" xmlns="" id="{1826CD98-3D4D-F2C7-6CCA-F287B5499E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5A673F-C598-331B-C305-680FCD29A51F}"/>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25448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A5DA6-C78D-0C62-7EB5-64332D838D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D3F84A9-9B46-FB02-D4C7-43E72B3025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E1C54BE-2683-4EC3-B691-1D64D1D83A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1C8F684-6E03-E283-3637-9B8071228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BF807C6-FB42-8F28-7123-1E7216FD86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7ABDCA4-96E3-66AF-2D83-51FB255CD1B1}"/>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8" name="Footer Placeholder 7">
            <a:extLst>
              <a:ext uri="{FF2B5EF4-FFF2-40B4-BE49-F238E27FC236}">
                <a16:creationId xmlns:a16="http://schemas.microsoft.com/office/drawing/2014/main" xmlns="" id="{C9936A7A-CC4E-FE2D-45BD-ED538E8614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D2BBF47-CA81-8E16-D938-C4A775593476}"/>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27859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B964B-E255-49CC-0E19-07E5AD458E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B37F91-6233-AC48-275E-46701F9CB53F}"/>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4" name="Footer Placeholder 3">
            <a:extLst>
              <a:ext uri="{FF2B5EF4-FFF2-40B4-BE49-F238E27FC236}">
                <a16:creationId xmlns:a16="http://schemas.microsoft.com/office/drawing/2014/main" xmlns="" id="{FE3FB575-F9FE-9417-1562-7682CC6843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45B0FC6-ED89-E9DE-F741-5E77ED537586}"/>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408998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3BB0C9-4D64-C7F1-7509-CF4449083C8F}"/>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3" name="Footer Placeholder 2">
            <a:extLst>
              <a:ext uri="{FF2B5EF4-FFF2-40B4-BE49-F238E27FC236}">
                <a16:creationId xmlns:a16="http://schemas.microsoft.com/office/drawing/2014/main" xmlns="" id="{93E75898-6CF1-BDAE-5971-467FE0F8CC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B1E0D9D-B0D4-081E-212D-4B4F6A482976}"/>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15858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EACDC-1343-3725-CA18-AE61E46813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556B1C3-8D15-C580-699D-68C6FEFFB2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FEBF82D-DD4F-573B-160E-9807A83CD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228AC1-27C3-61BC-7733-23ACFBA03CB1}"/>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6" name="Footer Placeholder 5">
            <a:extLst>
              <a:ext uri="{FF2B5EF4-FFF2-40B4-BE49-F238E27FC236}">
                <a16:creationId xmlns:a16="http://schemas.microsoft.com/office/drawing/2014/main" xmlns="" id="{AA315BDB-F9DC-A1D6-56F0-0A246D665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BFD739-3A39-8B39-FEBA-39DAAB08991F}"/>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69694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1754E-B8EC-D43E-BBD4-7D6A7C431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31F5AB2-3558-04FD-3E58-D1581528F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F23B0AB-0FD0-613A-7D7D-B922772F6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4411727-A836-115D-413A-F82E34DE16C9}"/>
              </a:ext>
            </a:extLst>
          </p:cNvPr>
          <p:cNvSpPr>
            <a:spLocks noGrp="1"/>
          </p:cNvSpPr>
          <p:nvPr>
            <p:ph type="dt" sz="half" idx="10"/>
          </p:nvPr>
        </p:nvSpPr>
        <p:spPr/>
        <p:txBody>
          <a:bodyPr/>
          <a:lstStyle/>
          <a:p>
            <a:fld id="{A3A51E45-C62D-4DB8-8C24-6166875FCFE9}" type="datetimeFigureOut">
              <a:rPr lang="en-US" smtClean="0"/>
              <a:t>5/10/2023</a:t>
            </a:fld>
            <a:endParaRPr lang="en-US"/>
          </a:p>
        </p:txBody>
      </p:sp>
      <p:sp>
        <p:nvSpPr>
          <p:cNvPr id="6" name="Footer Placeholder 5">
            <a:extLst>
              <a:ext uri="{FF2B5EF4-FFF2-40B4-BE49-F238E27FC236}">
                <a16:creationId xmlns:a16="http://schemas.microsoft.com/office/drawing/2014/main" xmlns="" id="{700F3E55-B817-4610-B0F9-85DD60E7A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2CD295-EC08-18C7-9E09-D1134B69379D}"/>
              </a:ext>
            </a:extLst>
          </p:cNvPr>
          <p:cNvSpPr>
            <a:spLocks noGrp="1"/>
          </p:cNvSpPr>
          <p:nvPr>
            <p:ph type="sldNum" sz="quarter" idx="12"/>
          </p:nvPr>
        </p:nvSpPr>
        <p:spPr/>
        <p:txBody>
          <a:bodyPr/>
          <a:lstStyle/>
          <a:p>
            <a:fld id="{86EE59C9-4045-45C9-84C9-BD1307D87A1F}" type="slidenum">
              <a:rPr lang="en-US" smtClean="0"/>
              <a:t>‹#›</a:t>
            </a:fld>
            <a:endParaRPr lang="en-US"/>
          </a:p>
        </p:txBody>
      </p:sp>
    </p:spTree>
    <p:extLst>
      <p:ext uri="{BB962C8B-B14F-4D97-AF65-F5344CB8AC3E}">
        <p14:creationId xmlns:p14="http://schemas.microsoft.com/office/powerpoint/2010/main" val="391692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3228C07-9E7A-3959-11E8-3D758C636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15AB497-1BEC-FF95-819B-6596E1DF14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3A4827-9393-6FA2-882A-57124EDB7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51E45-C62D-4DB8-8C24-6166875FCFE9}" type="datetimeFigureOut">
              <a:rPr lang="en-US" smtClean="0"/>
              <a:t>5/10/2023</a:t>
            </a:fld>
            <a:endParaRPr lang="en-US"/>
          </a:p>
        </p:txBody>
      </p:sp>
      <p:sp>
        <p:nvSpPr>
          <p:cNvPr id="5" name="Footer Placeholder 4">
            <a:extLst>
              <a:ext uri="{FF2B5EF4-FFF2-40B4-BE49-F238E27FC236}">
                <a16:creationId xmlns:a16="http://schemas.microsoft.com/office/drawing/2014/main" xmlns="" id="{AD7C19BB-5826-8F58-8B0C-3D0D6F1FA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ED3EA20-52D7-0554-D65C-F43390452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E59C9-4045-45C9-84C9-BD1307D87A1F}" type="slidenum">
              <a:rPr lang="en-US" smtClean="0"/>
              <a:t>‹#›</a:t>
            </a:fld>
            <a:endParaRPr lang="en-US"/>
          </a:p>
        </p:txBody>
      </p:sp>
    </p:spTree>
    <p:extLst>
      <p:ext uri="{BB962C8B-B14F-4D97-AF65-F5344CB8AC3E}">
        <p14:creationId xmlns:p14="http://schemas.microsoft.com/office/powerpoint/2010/main" val="134171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307910" y="-958248"/>
            <a:ext cx="12960220" cy="8508001"/>
          </a:xfrm>
          <a:prstGeom prst="rect">
            <a:avLst/>
          </a:prstGeom>
        </p:spPr>
      </p:pic>
      <p:sp>
        <p:nvSpPr>
          <p:cNvPr id="2" name="Title 1"/>
          <p:cNvSpPr>
            <a:spLocks noGrp="1"/>
          </p:cNvSpPr>
          <p:nvPr>
            <p:ph type="title"/>
          </p:nvPr>
        </p:nvSpPr>
        <p:spPr>
          <a:xfrm>
            <a:off x="1678903" y="81664"/>
            <a:ext cx="8229600" cy="5625800"/>
          </a:xfrm>
        </p:spPr>
        <p:txBody>
          <a:bodyPr>
            <a:normAutofit fontScale="90000"/>
          </a:bodyPr>
          <a:lstStyle/>
          <a:p>
            <a:pPr algn="ctr"/>
            <a:r>
              <a:rPr lang="en-US" sz="6700" b="1" dirty="0"/>
              <a:t>Tucannon Spring Chinook</a:t>
            </a:r>
            <a:r>
              <a:rPr lang="en-US" b="1" dirty="0"/>
              <a:t/>
            </a:r>
            <a:br>
              <a:rPr lang="en-US" b="1" dirty="0"/>
            </a:br>
            <a:r>
              <a:rPr lang="en-US" b="1" dirty="0"/>
              <a:t/>
            </a:r>
            <a:br>
              <a:rPr lang="en-US" b="1" dirty="0"/>
            </a:br>
            <a:r>
              <a:rPr lang="en-US" sz="5300" b="1" dirty="0"/>
              <a:t>2022 Return</a:t>
            </a:r>
            <a:br>
              <a:rPr lang="en-US" sz="5300" b="1" dirty="0"/>
            </a:br>
            <a:r>
              <a:rPr lang="en-US" sz="5300" b="1" dirty="0"/>
              <a:t>2023 Forecast</a:t>
            </a:r>
            <a:r>
              <a:rPr lang="en-US" b="1" dirty="0"/>
              <a:t/>
            </a:r>
            <a:br>
              <a:rPr lang="en-US" b="1" dirty="0"/>
            </a:br>
            <a:r>
              <a:rPr lang="en-US" sz="4900" b="1" dirty="0"/>
              <a:t>And Other Fun Facts!</a:t>
            </a:r>
            <a:r>
              <a:rPr lang="en-US" b="1" dirty="0"/>
              <a:t/>
            </a:r>
            <a:br>
              <a:rPr lang="en-US" b="1" dirty="0"/>
            </a:br>
            <a:r>
              <a:rPr lang="en-US" b="1" dirty="0"/>
              <a:t/>
            </a:r>
            <a:br>
              <a:rPr lang="en-US" b="1" dirty="0"/>
            </a:br>
            <a:r>
              <a:rPr lang="en-US" b="1" dirty="0"/>
              <a:t>And Some Steelhead……</a:t>
            </a:r>
            <a:br>
              <a:rPr lang="en-US" b="1" dirty="0"/>
            </a:br>
            <a:r>
              <a:rPr lang="en-US" b="1" dirty="0"/>
              <a:t/>
            </a:r>
            <a:br>
              <a:rPr lang="en-US" b="1" dirty="0"/>
            </a:br>
            <a:r>
              <a:rPr lang="en-US" b="1" dirty="0"/>
              <a:t>And Some Fall Chinook/Coho……</a:t>
            </a:r>
          </a:p>
        </p:txBody>
      </p:sp>
      <p:sp>
        <p:nvSpPr>
          <p:cNvPr id="6" name="Rectangle 2"/>
          <p:cNvSpPr>
            <a:spLocks noChangeArrowheads="1"/>
          </p:cNvSpPr>
          <p:nvPr/>
        </p:nvSpPr>
        <p:spPr bwMode="auto">
          <a:xfrm>
            <a:off x="1981201" y="1415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981201" y="729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1981201" y="1415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7807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78950F8-DCD8-43D9-A152-484EC0644C55}"/>
              </a:ext>
            </a:extLst>
          </p:cNvPr>
          <p:cNvSpPr>
            <a:spLocks noGrp="1"/>
          </p:cNvSpPr>
          <p:nvPr>
            <p:ph idx="1"/>
          </p:nvPr>
        </p:nvSpPr>
        <p:spPr>
          <a:xfrm>
            <a:off x="808234" y="681111"/>
            <a:ext cx="10632399" cy="5495778"/>
          </a:xfrm>
        </p:spPr>
        <p:txBody>
          <a:bodyPr>
            <a:normAutofit/>
          </a:bodyPr>
          <a:lstStyle/>
          <a:p>
            <a:pPr marL="0" indent="0">
              <a:buNone/>
            </a:pPr>
            <a:r>
              <a:rPr lang="en-US" sz="4400" dirty="0">
                <a:effectLst>
                  <a:outerShdw blurRad="38100" dist="38100" dir="2700000" algn="tl">
                    <a:srgbClr val="000000">
                      <a:alpha val="43137"/>
                    </a:srgbClr>
                  </a:outerShdw>
                </a:effectLst>
              </a:rPr>
              <a:t>What are some options going forward…</a:t>
            </a:r>
          </a:p>
          <a:p>
            <a:endParaRPr lang="en-US" sz="1400" b="1" dirty="0"/>
          </a:p>
          <a:p>
            <a:pPr lvl="1"/>
            <a:r>
              <a:rPr lang="en-US" sz="3200" b="1" dirty="0"/>
              <a:t>Local Vicinity Releases </a:t>
            </a:r>
            <a:r>
              <a:rPr lang="en-US" sz="2800" b="1" dirty="0"/>
              <a:t>(On-Going LSRCP Funded Evaluation)</a:t>
            </a:r>
          </a:p>
          <a:p>
            <a:pPr lvl="1"/>
            <a:endParaRPr lang="en-US" sz="1200" b="1" dirty="0"/>
          </a:p>
          <a:p>
            <a:pPr lvl="2">
              <a:lnSpc>
                <a:spcPct val="150000"/>
              </a:lnSpc>
            </a:pPr>
            <a:r>
              <a:rPr lang="en-US" sz="2800" dirty="0"/>
              <a:t>Comparing returns/distributions between releases at Tucannon FH, the Tucannon River Mouth, or Barged from Lyons Ferry</a:t>
            </a:r>
          </a:p>
        </p:txBody>
      </p:sp>
      <p:pic>
        <p:nvPicPr>
          <p:cNvPr id="4" name="Picture 3" descr="A picture containing boat, red, watercraft, mountain&#10;&#10;Description automatically generated">
            <a:extLst>
              <a:ext uri="{FF2B5EF4-FFF2-40B4-BE49-F238E27FC236}">
                <a16:creationId xmlns:a16="http://schemas.microsoft.com/office/drawing/2014/main" xmlns="" id="{3B993A79-B5E6-A928-42EA-112418CD3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118" y="4102725"/>
            <a:ext cx="3233598" cy="2029771"/>
          </a:xfrm>
          <a:prstGeom prst="rect">
            <a:avLst/>
          </a:prstGeom>
          <a:noFill/>
          <a:ln w="25400">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5C386FAD-A14B-DED8-48A6-BB9BAE941C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923"/>
          <a:stretch/>
        </p:blipFill>
        <p:spPr>
          <a:xfrm>
            <a:off x="1220634" y="4102727"/>
            <a:ext cx="2949720" cy="2029771"/>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ln w="25400">
            <a:solidFill>
              <a:schemeClr val="tx1"/>
            </a:solidFill>
          </a:ln>
          <a:effectLst>
            <a:outerShdw blurRad="50800" dist="38100" dir="2700000" algn="tl" rotWithShape="0">
              <a:prstClr val="black">
                <a:alpha val="40000"/>
              </a:prstClr>
            </a:outerShdw>
          </a:effectLst>
        </p:spPr>
      </p:pic>
      <p:pic>
        <p:nvPicPr>
          <p:cNvPr id="6" name="Picture 5" descr="A close-up of a rock&#10;&#10;Description automatically generated with low confidence">
            <a:extLst>
              <a:ext uri="{FF2B5EF4-FFF2-40B4-BE49-F238E27FC236}">
                <a16:creationId xmlns:a16="http://schemas.microsoft.com/office/drawing/2014/main" xmlns="" id="{800A0F13-1B3E-B1F5-BEA8-ECC51E6A22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207" y="4102725"/>
            <a:ext cx="3409058" cy="2029771"/>
          </a:xfrm>
          <a:prstGeom prst="rect">
            <a:avLst/>
          </a:prstGeom>
          <a:ln w="25400">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xmlns="" id="{606513D8-A4EA-3DA7-A7F5-9E05F45511C1}"/>
              </a:ext>
            </a:extLst>
          </p:cNvPr>
          <p:cNvSpPr txBox="1"/>
          <p:nvPr/>
        </p:nvSpPr>
        <p:spPr>
          <a:xfrm>
            <a:off x="2861070" y="4102726"/>
            <a:ext cx="1261884" cy="338554"/>
          </a:xfrm>
          <a:prstGeom prst="rect">
            <a:avLst/>
          </a:prstGeom>
          <a:noFill/>
        </p:spPr>
        <p:txBody>
          <a:bodyPr wrap="none" rtlCol="0">
            <a:spAutoFit/>
          </a:bodyPr>
          <a:lstStyle/>
          <a:p>
            <a:r>
              <a:rPr lang="en-US" sz="1600" dirty="0">
                <a:solidFill>
                  <a:schemeClr val="bg1"/>
                </a:solidFill>
              </a:rPr>
              <a:t>Tucannon FH</a:t>
            </a:r>
          </a:p>
        </p:txBody>
      </p:sp>
      <p:sp>
        <p:nvSpPr>
          <p:cNvPr id="8" name="TextBox 7">
            <a:extLst>
              <a:ext uri="{FF2B5EF4-FFF2-40B4-BE49-F238E27FC236}">
                <a16:creationId xmlns:a16="http://schemas.microsoft.com/office/drawing/2014/main" xmlns="" id="{5CC663D4-DDAE-A42E-CA3A-C05FF842A43B}"/>
              </a:ext>
            </a:extLst>
          </p:cNvPr>
          <p:cNvSpPr txBox="1"/>
          <p:nvPr/>
        </p:nvSpPr>
        <p:spPr>
          <a:xfrm rot="490099">
            <a:off x="6412666" y="4272002"/>
            <a:ext cx="1144288" cy="338554"/>
          </a:xfrm>
          <a:prstGeom prst="rect">
            <a:avLst/>
          </a:prstGeom>
          <a:noFill/>
        </p:spPr>
        <p:txBody>
          <a:bodyPr wrap="none" rtlCol="0">
            <a:spAutoFit/>
          </a:bodyPr>
          <a:lstStyle/>
          <a:p>
            <a:r>
              <a:rPr lang="en-US" sz="1600" dirty="0">
                <a:solidFill>
                  <a:schemeClr val="bg1"/>
                </a:solidFill>
              </a:rPr>
              <a:t>Snake River</a:t>
            </a:r>
          </a:p>
        </p:txBody>
      </p:sp>
      <p:sp>
        <p:nvSpPr>
          <p:cNvPr id="9" name="TextBox 8">
            <a:extLst>
              <a:ext uri="{FF2B5EF4-FFF2-40B4-BE49-F238E27FC236}">
                <a16:creationId xmlns:a16="http://schemas.microsoft.com/office/drawing/2014/main" xmlns="" id="{AC3C0290-1163-1508-2868-C4DA71AE4FE7}"/>
              </a:ext>
            </a:extLst>
          </p:cNvPr>
          <p:cNvSpPr txBox="1"/>
          <p:nvPr/>
        </p:nvSpPr>
        <p:spPr>
          <a:xfrm rot="17204020">
            <a:off x="4284600" y="4846582"/>
            <a:ext cx="1463478" cy="338554"/>
          </a:xfrm>
          <a:prstGeom prst="rect">
            <a:avLst/>
          </a:prstGeom>
          <a:noFill/>
        </p:spPr>
        <p:txBody>
          <a:bodyPr wrap="none" rtlCol="0">
            <a:spAutoFit/>
          </a:bodyPr>
          <a:lstStyle/>
          <a:p>
            <a:r>
              <a:rPr lang="en-US" sz="1600" dirty="0">
                <a:solidFill>
                  <a:schemeClr val="bg1"/>
                </a:solidFill>
              </a:rPr>
              <a:t>Tucannon River</a:t>
            </a:r>
          </a:p>
        </p:txBody>
      </p:sp>
      <p:sp>
        <p:nvSpPr>
          <p:cNvPr id="10" name="Star: 5 Points 9">
            <a:extLst>
              <a:ext uri="{FF2B5EF4-FFF2-40B4-BE49-F238E27FC236}">
                <a16:creationId xmlns:a16="http://schemas.microsoft.com/office/drawing/2014/main" xmlns="" id="{B090F6DE-53EE-A5AC-F081-32B4DCE8F1B7}"/>
              </a:ext>
            </a:extLst>
          </p:cNvPr>
          <p:cNvSpPr/>
          <p:nvPr/>
        </p:nvSpPr>
        <p:spPr>
          <a:xfrm>
            <a:off x="5372284" y="5536015"/>
            <a:ext cx="285658" cy="275272"/>
          </a:xfrm>
          <a:prstGeom prst="star5">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65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xmlns="" id="{2A41BF2C-5754-44C7-6598-8D5EFBD45FBF}"/>
              </a:ext>
            </a:extLst>
          </p:cNvPr>
          <p:cNvPicPr>
            <a:picLocks noChangeAspect="1"/>
          </p:cNvPicPr>
          <p:nvPr/>
        </p:nvPicPr>
        <p:blipFill rotWithShape="1">
          <a:blip r:embed="rId3"/>
          <a:srcRect t="4366" b="3660"/>
          <a:stretch/>
        </p:blipFill>
        <p:spPr>
          <a:xfrm>
            <a:off x="646814" y="486628"/>
            <a:ext cx="10898372" cy="5964053"/>
          </a:xfrm>
          <a:prstGeom prst="rect">
            <a:avLst/>
          </a:prstGeom>
          <a:ln w="12700">
            <a:solidFill>
              <a:schemeClr val="tx1"/>
            </a:solidFill>
          </a:ln>
          <a:effectLst>
            <a:outerShdw blurRad="50800" dist="38100" dir="2700000" algn="tl" rotWithShape="0">
              <a:prstClr val="black">
                <a:alpha val="40000"/>
              </a:prstClr>
            </a:outerShdw>
          </a:effectLst>
        </p:spPr>
      </p:pic>
      <p:sp>
        <p:nvSpPr>
          <p:cNvPr id="5" name="Arrow: Curved Down 4">
            <a:extLst>
              <a:ext uri="{FF2B5EF4-FFF2-40B4-BE49-F238E27FC236}">
                <a16:creationId xmlns:a16="http://schemas.microsoft.com/office/drawing/2014/main" xmlns="" id="{E13F63D1-1A23-9E47-CD6C-EA0F0BD3BD42}"/>
              </a:ext>
            </a:extLst>
          </p:cNvPr>
          <p:cNvSpPr/>
          <p:nvPr/>
        </p:nvSpPr>
        <p:spPr>
          <a:xfrm rot="2189323">
            <a:off x="4659702" y="1964396"/>
            <a:ext cx="4664474" cy="1069728"/>
          </a:xfrm>
          <a:prstGeom prst="curved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xmlns="" id="{23324C3D-9441-CEEF-F881-C72E638FBCF6}"/>
              </a:ext>
            </a:extLst>
          </p:cNvPr>
          <p:cNvSpPr txBox="1"/>
          <p:nvPr/>
        </p:nvSpPr>
        <p:spPr>
          <a:xfrm>
            <a:off x="646814" y="496633"/>
            <a:ext cx="6089167" cy="646331"/>
          </a:xfrm>
          <a:prstGeom prst="rect">
            <a:avLst/>
          </a:prstGeom>
          <a:solidFill>
            <a:srgbClr val="00B0F0"/>
          </a:solidFill>
          <a:ln>
            <a:solidFill>
              <a:schemeClr val="tx1"/>
            </a:solidFill>
          </a:ln>
        </p:spPr>
        <p:txBody>
          <a:bodyPr wrap="none" rtlCol="0">
            <a:spAutoFit/>
          </a:bodyPr>
          <a:lstStyle/>
          <a:p>
            <a:r>
              <a:rPr lang="en-US" sz="3600" dirty="0"/>
              <a:t>Local Vicinity Release</a:t>
            </a:r>
            <a:r>
              <a:rPr lang="en-US" sz="3200" dirty="0"/>
              <a:t> Evaluation</a:t>
            </a:r>
          </a:p>
        </p:txBody>
      </p:sp>
      <p:sp>
        <p:nvSpPr>
          <p:cNvPr id="8" name="TextBox 7">
            <a:extLst>
              <a:ext uri="{FF2B5EF4-FFF2-40B4-BE49-F238E27FC236}">
                <a16:creationId xmlns:a16="http://schemas.microsoft.com/office/drawing/2014/main" xmlns="" id="{4412C299-EE27-DE05-660A-E5D3D3042EBA}"/>
              </a:ext>
            </a:extLst>
          </p:cNvPr>
          <p:cNvSpPr txBox="1"/>
          <p:nvPr/>
        </p:nvSpPr>
        <p:spPr>
          <a:xfrm rot="2741116">
            <a:off x="6804676" y="2126438"/>
            <a:ext cx="3046941" cy="584775"/>
          </a:xfrm>
          <a:prstGeom prst="rect">
            <a:avLst/>
          </a:prstGeom>
          <a:solidFill>
            <a:schemeClr val="accent2"/>
          </a:solidFill>
          <a:ln>
            <a:solidFill>
              <a:schemeClr val="tx1"/>
            </a:solidFill>
          </a:ln>
        </p:spPr>
        <p:txBody>
          <a:bodyPr wrap="square" rtlCol="0">
            <a:spAutoFit/>
          </a:bodyPr>
          <a:lstStyle/>
          <a:p>
            <a:r>
              <a:rPr lang="en-US" sz="1600" dirty="0"/>
              <a:t>Juveniles Overwinter at Tucannon for 5-6 Months for Imprinting</a:t>
            </a:r>
          </a:p>
        </p:txBody>
      </p:sp>
      <p:sp>
        <p:nvSpPr>
          <p:cNvPr id="10" name="Arrow: Curved Down 9">
            <a:extLst>
              <a:ext uri="{FF2B5EF4-FFF2-40B4-BE49-F238E27FC236}">
                <a16:creationId xmlns:a16="http://schemas.microsoft.com/office/drawing/2014/main" xmlns="" id="{C9C4D835-08B9-2A70-E13B-37BE7B84D49B}"/>
              </a:ext>
            </a:extLst>
          </p:cNvPr>
          <p:cNvSpPr/>
          <p:nvPr/>
        </p:nvSpPr>
        <p:spPr>
          <a:xfrm rot="13081383">
            <a:off x="3698705" y="2959382"/>
            <a:ext cx="4648167" cy="1359616"/>
          </a:xfrm>
          <a:prstGeom prst="curvedDownArrow">
            <a:avLst/>
          </a:prstGeom>
          <a:solidFill>
            <a:srgbClr val="17FD3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11" name="Arrow: Curved Down 10">
            <a:extLst>
              <a:ext uri="{FF2B5EF4-FFF2-40B4-BE49-F238E27FC236}">
                <a16:creationId xmlns:a16="http://schemas.microsoft.com/office/drawing/2014/main" xmlns="" id="{2D206DEB-1925-6E59-7A0B-3DAB97304D51}"/>
              </a:ext>
            </a:extLst>
          </p:cNvPr>
          <p:cNvSpPr/>
          <p:nvPr/>
        </p:nvSpPr>
        <p:spPr>
          <a:xfrm rot="13081383">
            <a:off x="4170160" y="3233793"/>
            <a:ext cx="4161312" cy="1010345"/>
          </a:xfrm>
          <a:prstGeom prst="curvedDownArrow">
            <a:avLst/>
          </a:prstGeom>
          <a:solidFill>
            <a:srgbClr val="17FD3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7" name="Star: 4 Points 6">
            <a:extLst>
              <a:ext uri="{FF2B5EF4-FFF2-40B4-BE49-F238E27FC236}">
                <a16:creationId xmlns:a16="http://schemas.microsoft.com/office/drawing/2014/main" xmlns="" id="{6F9D2FE8-BDDF-8189-9A6A-DE9DFC060E4E}"/>
              </a:ext>
            </a:extLst>
          </p:cNvPr>
          <p:cNvSpPr/>
          <p:nvPr/>
        </p:nvSpPr>
        <p:spPr>
          <a:xfrm>
            <a:off x="4699050" y="1576237"/>
            <a:ext cx="411830" cy="375385"/>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4 Points 11">
            <a:extLst>
              <a:ext uri="{FF2B5EF4-FFF2-40B4-BE49-F238E27FC236}">
                <a16:creationId xmlns:a16="http://schemas.microsoft.com/office/drawing/2014/main" xmlns="" id="{7DA27032-2868-E076-2C6C-F0B817A870B3}"/>
              </a:ext>
            </a:extLst>
          </p:cNvPr>
          <p:cNvSpPr/>
          <p:nvPr/>
        </p:nvSpPr>
        <p:spPr>
          <a:xfrm>
            <a:off x="8135147" y="4035763"/>
            <a:ext cx="411830" cy="375385"/>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xmlns="" id="{64DE1D91-280D-FBDE-E65A-71B01F182F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7943" y="1264253"/>
            <a:ext cx="756047" cy="547312"/>
          </a:xfrm>
          <a:prstGeom prst="rect">
            <a:avLst/>
          </a:prstGeom>
        </p:spPr>
      </p:pic>
      <p:sp>
        <p:nvSpPr>
          <p:cNvPr id="15" name="TextBox 14">
            <a:extLst>
              <a:ext uri="{FF2B5EF4-FFF2-40B4-BE49-F238E27FC236}">
                <a16:creationId xmlns:a16="http://schemas.microsoft.com/office/drawing/2014/main" xmlns="" id="{17BC8F45-886A-E595-15C3-EBC60C3F0A50}"/>
              </a:ext>
            </a:extLst>
          </p:cNvPr>
          <p:cNvSpPr txBox="1"/>
          <p:nvPr/>
        </p:nvSpPr>
        <p:spPr>
          <a:xfrm rot="2204955">
            <a:off x="4355941" y="4346102"/>
            <a:ext cx="2565702" cy="338554"/>
          </a:xfrm>
          <a:prstGeom prst="rect">
            <a:avLst/>
          </a:prstGeom>
          <a:solidFill>
            <a:srgbClr val="17FD32"/>
          </a:solidFill>
          <a:ln>
            <a:solidFill>
              <a:schemeClr val="tx1"/>
            </a:solidFill>
          </a:ln>
        </p:spPr>
        <p:txBody>
          <a:bodyPr wrap="none" rtlCol="0">
            <a:spAutoFit/>
          </a:bodyPr>
          <a:lstStyle/>
          <a:p>
            <a:r>
              <a:rPr lang="en-US" sz="1600" dirty="0"/>
              <a:t>15,000 PIT tags/Study Group</a:t>
            </a:r>
          </a:p>
        </p:txBody>
      </p:sp>
      <p:sp>
        <p:nvSpPr>
          <p:cNvPr id="16" name="TextBox 15">
            <a:extLst>
              <a:ext uri="{FF2B5EF4-FFF2-40B4-BE49-F238E27FC236}">
                <a16:creationId xmlns:a16="http://schemas.microsoft.com/office/drawing/2014/main" xmlns="" id="{62E41B03-FB7A-DA8A-6258-9F308B02CC45}"/>
              </a:ext>
            </a:extLst>
          </p:cNvPr>
          <p:cNvSpPr txBox="1"/>
          <p:nvPr/>
        </p:nvSpPr>
        <p:spPr>
          <a:xfrm>
            <a:off x="649122" y="1183209"/>
            <a:ext cx="2081447" cy="461665"/>
          </a:xfrm>
          <a:prstGeom prst="rect">
            <a:avLst/>
          </a:prstGeom>
          <a:solidFill>
            <a:srgbClr val="7030A0"/>
          </a:solidFill>
          <a:ln>
            <a:solidFill>
              <a:schemeClr val="tx1"/>
            </a:solidFill>
          </a:ln>
        </p:spPr>
        <p:txBody>
          <a:bodyPr wrap="square" rtlCol="0">
            <a:spAutoFit/>
          </a:bodyPr>
          <a:lstStyle/>
          <a:p>
            <a:r>
              <a:rPr lang="en-US" sz="2400" dirty="0">
                <a:solidFill>
                  <a:schemeClr val="bg1"/>
                </a:solidFill>
              </a:rPr>
              <a:t>LSRCP Funded</a:t>
            </a:r>
            <a:endParaRPr lang="en-US" sz="2000" dirty="0">
              <a:solidFill>
                <a:schemeClr val="bg1"/>
              </a:solidFill>
            </a:endParaRPr>
          </a:p>
        </p:txBody>
      </p:sp>
      <p:sp>
        <p:nvSpPr>
          <p:cNvPr id="2" name="TextBox 1">
            <a:extLst>
              <a:ext uri="{FF2B5EF4-FFF2-40B4-BE49-F238E27FC236}">
                <a16:creationId xmlns:a16="http://schemas.microsoft.com/office/drawing/2014/main" xmlns="" id="{722A05EF-EC81-CAA8-3295-B3045AFDE61D}"/>
              </a:ext>
            </a:extLst>
          </p:cNvPr>
          <p:cNvSpPr txBox="1"/>
          <p:nvPr/>
        </p:nvSpPr>
        <p:spPr>
          <a:xfrm rot="1246544">
            <a:off x="6114512" y="2968878"/>
            <a:ext cx="1626536" cy="369332"/>
          </a:xfrm>
          <a:prstGeom prst="rect">
            <a:avLst/>
          </a:prstGeom>
          <a:noFill/>
        </p:spPr>
        <p:txBody>
          <a:bodyPr wrap="none" rtlCol="0">
            <a:spAutoFit/>
          </a:bodyPr>
          <a:lstStyle/>
          <a:p>
            <a:r>
              <a:rPr lang="en-US" dirty="0">
                <a:solidFill>
                  <a:srgbClr val="6FE5FD"/>
                </a:solidFill>
              </a:rPr>
              <a:t>Tucannon River</a:t>
            </a:r>
          </a:p>
        </p:txBody>
      </p:sp>
      <p:sp>
        <p:nvSpPr>
          <p:cNvPr id="17" name="TextBox 16">
            <a:extLst>
              <a:ext uri="{FF2B5EF4-FFF2-40B4-BE49-F238E27FC236}">
                <a16:creationId xmlns:a16="http://schemas.microsoft.com/office/drawing/2014/main" xmlns="" id="{9D06DF07-38B6-922F-3CC1-E5660F5E0AAE}"/>
              </a:ext>
            </a:extLst>
          </p:cNvPr>
          <p:cNvSpPr txBox="1"/>
          <p:nvPr/>
        </p:nvSpPr>
        <p:spPr>
          <a:xfrm rot="18541309">
            <a:off x="1751749" y="2321663"/>
            <a:ext cx="1263423" cy="369332"/>
          </a:xfrm>
          <a:prstGeom prst="rect">
            <a:avLst/>
          </a:prstGeom>
          <a:noFill/>
        </p:spPr>
        <p:txBody>
          <a:bodyPr wrap="none" rtlCol="0">
            <a:spAutoFit/>
          </a:bodyPr>
          <a:lstStyle/>
          <a:p>
            <a:r>
              <a:rPr lang="en-US" dirty="0">
                <a:solidFill>
                  <a:schemeClr val="bg1"/>
                </a:solidFill>
              </a:rPr>
              <a:t>Snake River</a:t>
            </a:r>
          </a:p>
        </p:txBody>
      </p:sp>
      <p:sp>
        <p:nvSpPr>
          <p:cNvPr id="18" name="TextBox 17">
            <a:extLst>
              <a:ext uri="{FF2B5EF4-FFF2-40B4-BE49-F238E27FC236}">
                <a16:creationId xmlns:a16="http://schemas.microsoft.com/office/drawing/2014/main" xmlns="" id="{4B462362-C890-1274-22F4-23C9E6A80BD1}"/>
              </a:ext>
            </a:extLst>
          </p:cNvPr>
          <p:cNvSpPr txBox="1"/>
          <p:nvPr/>
        </p:nvSpPr>
        <p:spPr>
          <a:xfrm rot="1932821">
            <a:off x="9568781" y="2074737"/>
            <a:ext cx="1263423" cy="369332"/>
          </a:xfrm>
          <a:prstGeom prst="rect">
            <a:avLst/>
          </a:prstGeom>
          <a:noFill/>
        </p:spPr>
        <p:txBody>
          <a:bodyPr wrap="none" rtlCol="0">
            <a:spAutoFit/>
          </a:bodyPr>
          <a:lstStyle/>
          <a:p>
            <a:r>
              <a:rPr lang="en-US" dirty="0">
                <a:solidFill>
                  <a:schemeClr val="bg1"/>
                </a:solidFill>
              </a:rPr>
              <a:t>Snake River</a:t>
            </a:r>
          </a:p>
        </p:txBody>
      </p:sp>
      <p:sp>
        <p:nvSpPr>
          <p:cNvPr id="3" name="Arrow: Curved Down 2">
            <a:extLst>
              <a:ext uri="{FF2B5EF4-FFF2-40B4-BE49-F238E27FC236}">
                <a16:creationId xmlns:a16="http://schemas.microsoft.com/office/drawing/2014/main" xmlns="" id="{90ECDCB2-3B69-278D-13D8-0C4253D4D062}"/>
              </a:ext>
            </a:extLst>
          </p:cNvPr>
          <p:cNvSpPr/>
          <p:nvPr/>
        </p:nvSpPr>
        <p:spPr>
          <a:xfrm rot="14277800">
            <a:off x="8030830" y="4157771"/>
            <a:ext cx="305035" cy="244249"/>
          </a:xfrm>
          <a:prstGeom prst="curvedDownArrow">
            <a:avLst/>
          </a:prstGeom>
          <a:solidFill>
            <a:srgbClr val="17FD3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xmlns="" id="{D4AC76C5-980E-F4EC-F21C-6C3FAB6A6197}"/>
              </a:ext>
            </a:extLst>
          </p:cNvPr>
          <p:cNvSpPr txBox="1"/>
          <p:nvPr/>
        </p:nvSpPr>
        <p:spPr>
          <a:xfrm>
            <a:off x="646813" y="5232773"/>
            <a:ext cx="5052237" cy="1200329"/>
          </a:xfrm>
          <a:prstGeom prst="rect">
            <a:avLst/>
          </a:prstGeom>
          <a:solidFill>
            <a:schemeClr val="tx1"/>
          </a:solidFill>
          <a:ln w="19050">
            <a:solidFill>
              <a:schemeClr val="bg1"/>
            </a:solidFill>
          </a:ln>
        </p:spPr>
        <p:txBody>
          <a:bodyPr wrap="square" rtlCol="0">
            <a:spAutoFit/>
          </a:bodyPr>
          <a:lstStyle/>
          <a:p>
            <a:r>
              <a:rPr lang="en-US" sz="2400" dirty="0">
                <a:solidFill>
                  <a:schemeClr val="bg1"/>
                </a:solidFill>
              </a:rPr>
              <a:t>Addresses the high mortality rates observed from release to Tucannon River mouth, LOMO or Bonneville Dam</a:t>
            </a:r>
            <a:endParaRPr lang="en-US" sz="2000" dirty="0">
              <a:solidFill>
                <a:schemeClr val="bg1"/>
              </a:solidFill>
            </a:endParaRPr>
          </a:p>
        </p:txBody>
      </p:sp>
    </p:spTree>
    <p:extLst>
      <p:ext uri="{BB962C8B-B14F-4D97-AF65-F5344CB8AC3E}">
        <p14:creationId xmlns:p14="http://schemas.microsoft.com/office/powerpoint/2010/main" val="41078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D6392-F679-9904-8B9F-63A0436B3D89}"/>
              </a:ext>
            </a:extLst>
          </p:cNvPr>
          <p:cNvSpPr>
            <a:spLocks noGrp="1"/>
          </p:cNvSpPr>
          <p:nvPr>
            <p:ph type="title"/>
          </p:nvPr>
        </p:nvSpPr>
        <p:spPr>
          <a:xfrm>
            <a:off x="0" y="376091"/>
            <a:ext cx="7789853" cy="1041687"/>
          </a:xfrm>
        </p:spPr>
        <p:txBody>
          <a:bodyPr>
            <a:noAutofit/>
          </a:bodyPr>
          <a:lstStyle/>
          <a:p>
            <a:pPr algn="ctr" rtl="0">
              <a:defRPr sz="1862" b="1" i="0" u="none" strike="noStrike" kern="1200" spc="0" baseline="0">
                <a:solidFill>
                  <a:prstClr val="black">
                    <a:lumMod val="65000"/>
                    <a:lumOff val="35000"/>
                  </a:prstClr>
                </a:solidFill>
                <a:latin typeface="+mn-lt"/>
                <a:ea typeface="+mn-ea"/>
                <a:cs typeface="+mn-cs"/>
              </a:defRPr>
            </a:pPr>
            <a:r>
              <a:rPr lang="en-US" sz="3600" dirty="0"/>
              <a:t>Tucannon Spring Chinook</a:t>
            </a:r>
            <a:br>
              <a:rPr lang="en-US" sz="3600" dirty="0"/>
            </a:br>
            <a:r>
              <a:rPr lang="en-US" sz="3600" dirty="0">
                <a:solidFill>
                  <a:srgbClr val="FF0000"/>
                </a:solidFill>
              </a:rPr>
              <a:t>2022</a:t>
            </a:r>
            <a:r>
              <a:rPr lang="en-US" sz="3600" baseline="0" dirty="0">
                <a:solidFill>
                  <a:srgbClr val="FF0000"/>
                </a:solidFill>
              </a:rPr>
              <a:t> Releases</a:t>
            </a:r>
            <a:endParaRPr lang="en-US" sz="2400" dirty="0">
              <a:solidFill>
                <a:srgbClr val="FF0000"/>
              </a:solidFill>
            </a:endParaRPr>
          </a:p>
        </p:txBody>
      </p:sp>
      <p:sp>
        <p:nvSpPr>
          <p:cNvPr id="6" name="Content Placeholder 5">
            <a:extLst>
              <a:ext uri="{FF2B5EF4-FFF2-40B4-BE49-F238E27FC236}">
                <a16:creationId xmlns:a16="http://schemas.microsoft.com/office/drawing/2014/main" xmlns="" id="{2056FBF0-BA02-2B13-6608-145FFABA8AEE}"/>
              </a:ext>
            </a:extLst>
          </p:cNvPr>
          <p:cNvSpPr>
            <a:spLocks noGrp="1"/>
          </p:cNvSpPr>
          <p:nvPr>
            <p:ph idx="1"/>
          </p:nvPr>
        </p:nvSpPr>
        <p:spPr>
          <a:xfrm>
            <a:off x="838200" y="1451551"/>
            <a:ext cx="10515600" cy="5030358"/>
          </a:xfrm>
        </p:spPr>
        <p:txBody>
          <a:bodyPr>
            <a:normAutofit fontScale="92500" lnSpcReduction="10000"/>
          </a:bodyPr>
          <a:lstStyle/>
          <a:p>
            <a:pPr marL="0" indent="0">
              <a:buNone/>
            </a:pPr>
            <a:r>
              <a:rPr lang="en-US" sz="3600" dirty="0"/>
              <a:t>60,000 fish total production</a:t>
            </a:r>
          </a:p>
          <a:p>
            <a:pPr marL="0" indent="0">
              <a:buNone/>
            </a:pPr>
            <a:endParaRPr lang="en-US" dirty="0"/>
          </a:p>
          <a:p>
            <a:endParaRPr lang="en-US" dirty="0"/>
          </a:p>
          <a:p>
            <a:endParaRPr lang="en-US" dirty="0"/>
          </a:p>
          <a:p>
            <a:pPr marL="0" indent="0">
              <a:buNone/>
            </a:pPr>
            <a:r>
              <a:rPr lang="en-US" sz="3500" b="1" dirty="0"/>
              <a:t>Two Release Groups</a:t>
            </a:r>
          </a:p>
          <a:p>
            <a:pPr lvl="1"/>
            <a:r>
              <a:rPr lang="en-US" sz="2800" dirty="0"/>
              <a:t>TFH Release (20,000 PIT tags)</a:t>
            </a:r>
          </a:p>
          <a:p>
            <a:pPr lvl="1"/>
            <a:r>
              <a:rPr lang="en-US" sz="2800" dirty="0"/>
              <a:t>Mouth Release (20,000 PIT tags)</a:t>
            </a:r>
          </a:p>
          <a:p>
            <a:pPr lvl="2"/>
            <a:r>
              <a:rPr lang="en-US" sz="2400" dirty="0">
                <a:solidFill>
                  <a:srgbClr val="0070C0"/>
                </a:solidFill>
              </a:rPr>
              <a:t>timed to coincide with the majority of TFH released fish</a:t>
            </a:r>
          </a:p>
          <a:p>
            <a:pPr marL="914400" lvl="2" indent="0">
              <a:buNone/>
            </a:pPr>
            <a:r>
              <a:rPr lang="en-US" sz="2400" dirty="0">
                <a:solidFill>
                  <a:srgbClr val="0070C0"/>
                </a:solidFill>
              </a:rPr>
              <a:t>arriving at the mouth using PIT tag detections in Lower Tucannon River</a:t>
            </a:r>
          </a:p>
          <a:p>
            <a:pPr marL="914400" lvl="2" indent="0">
              <a:buNone/>
            </a:pPr>
            <a:endParaRPr lang="en-US" sz="2400" dirty="0">
              <a:solidFill>
                <a:srgbClr val="0070C0"/>
              </a:solidFill>
            </a:endParaRPr>
          </a:p>
          <a:p>
            <a:pPr marL="457200" lvl="1" indent="0">
              <a:buNone/>
            </a:pPr>
            <a:endParaRPr lang="en-US" sz="500" dirty="0"/>
          </a:p>
          <a:p>
            <a:pPr marL="457200" lvl="1" indent="0">
              <a:buNone/>
            </a:pPr>
            <a:r>
              <a:rPr lang="en-US" sz="3500" dirty="0"/>
              <a:t>Assess juvenile migration and survival – Change if needed</a:t>
            </a:r>
          </a:p>
        </p:txBody>
      </p:sp>
      <p:pic>
        <p:nvPicPr>
          <p:cNvPr id="8" name="Picture 7">
            <a:extLst>
              <a:ext uri="{FF2B5EF4-FFF2-40B4-BE49-F238E27FC236}">
                <a16:creationId xmlns:a16="http://schemas.microsoft.com/office/drawing/2014/main" xmlns="" id="{F3700428-8E13-F9C3-C1FF-2D40E25D960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val="0"/>
              </a:ext>
            </a:extLst>
          </a:blip>
          <a:stretch>
            <a:fillRect/>
          </a:stretch>
        </p:blipFill>
        <p:spPr>
          <a:xfrm>
            <a:off x="6096000" y="1850244"/>
            <a:ext cx="2723328" cy="2042497"/>
          </a:xfrm>
          <a:prstGeom prst="rect">
            <a:avLst/>
          </a:prstGeom>
          <a:ln w="25400">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11B98B2C-CBB8-CEA3-9E35-F3D26F315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2716" y="1850244"/>
            <a:ext cx="2175168" cy="2900223"/>
          </a:xfrm>
          <a:prstGeom prst="rect">
            <a:avLst/>
          </a:prstGeom>
          <a:ln w="25400">
            <a:solidFill>
              <a:schemeClr val="tx1"/>
            </a:solidFill>
          </a:ln>
          <a:effectLst>
            <a:outerShdw blurRad="50800" dist="38100" dir="2700000" algn="tl" rotWithShape="0">
              <a:prstClr val="black">
                <a:alpha val="40000"/>
              </a:prstClr>
            </a:outerShdw>
          </a:effectLst>
        </p:spPr>
      </p:pic>
      <p:pic>
        <p:nvPicPr>
          <p:cNvPr id="7" name="Picture 6" descr="2003_0103Image0002.JPG">
            <a:extLst>
              <a:ext uri="{FF2B5EF4-FFF2-40B4-BE49-F238E27FC236}">
                <a16:creationId xmlns:a16="http://schemas.microsoft.com/office/drawing/2014/main" xmlns="" id="{F29020CC-4B10-820C-E711-809303E26BA4}"/>
              </a:ext>
            </a:extLst>
          </p:cNvPr>
          <p:cNvPicPr>
            <a:picLocks noChangeAspect="1"/>
          </p:cNvPicPr>
          <p:nvPr/>
        </p:nvPicPr>
        <p:blipFill>
          <a:blip r:embed="rId6" cstate="print"/>
          <a:stretch>
            <a:fillRect/>
          </a:stretch>
        </p:blipFill>
        <p:spPr>
          <a:xfrm>
            <a:off x="7707637" y="376091"/>
            <a:ext cx="2936480" cy="2209701"/>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339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D6392-F679-9904-8B9F-63A0436B3D89}"/>
              </a:ext>
            </a:extLst>
          </p:cNvPr>
          <p:cNvSpPr>
            <a:spLocks noGrp="1"/>
          </p:cNvSpPr>
          <p:nvPr>
            <p:ph type="title"/>
          </p:nvPr>
        </p:nvSpPr>
        <p:spPr>
          <a:xfrm>
            <a:off x="838200" y="257176"/>
            <a:ext cx="10515600" cy="781050"/>
          </a:xfrm>
        </p:spPr>
        <p:txBody>
          <a:bodyPr>
            <a:normAutofit fontScale="90000"/>
          </a:bodyPr>
          <a:lstStyle/>
          <a:p>
            <a:pPr algn="ctr" rtl="0">
              <a:defRPr sz="1862" b="1" i="0" u="none" strike="noStrike" kern="1200" spc="0" baseline="0">
                <a:solidFill>
                  <a:prstClr val="black">
                    <a:lumMod val="65000"/>
                    <a:lumOff val="35000"/>
                  </a:prstClr>
                </a:solidFill>
                <a:latin typeface="+mn-lt"/>
                <a:ea typeface="+mn-ea"/>
                <a:cs typeface="+mn-cs"/>
              </a:defRPr>
            </a:pPr>
            <a:r>
              <a:rPr lang="en-US" sz="2800" dirty="0"/>
              <a:t>Tucannon Spring Chinook</a:t>
            </a:r>
            <a:br>
              <a:rPr lang="en-US" sz="2800" dirty="0"/>
            </a:br>
            <a:r>
              <a:rPr lang="en-US" sz="3600" dirty="0">
                <a:solidFill>
                  <a:srgbClr val="FF0000"/>
                </a:solidFill>
              </a:rPr>
              <a:t>2022</a:t>
            </a:r>
            <a:r>
              <a:rPr lang="en-US" sz="2800" baseline="0" dirty="0"/>
              <a:t> Survival to Downstream Locations</a:t>
            </a:r>
            <a:endParaRPr lang="en-US" sz="1800" dirty="0"/>
          </a:p>
        </p:txBody>
      </p:sp>
      <p:graphicFrame>
        <p:nvGraphicFramePr>
          <p:cNvPr id="5" name="Content Placeholder 4">
            <a:extLst>
              <a:ext uri="{FF2B5EF4-FFF2-40B4-BE49-F238E27FC236}">
                <a16:creationId xmlns:a16="http://schemas.microsoft.com/office/drawing/2014/main" xmlns="" id="{C6E3AA39-F27F-181D-8CD9-BC567A368B35}"/>
              </a:ext>
            </a:extLst>
          </p:cNvPr>
          <p:cNvGraphicFramePr>
            <a:graphicFrameLocks noGrp="1"/>
          </p:cNvGraphicFramePr>
          <p:nvPr>
            <p:ph idx="1"/>
          </p:nvPr>
        </p:nvGraphicFramePr>
        <p:xfrm>
          <a:off x="616687" y="1140787"/>
          <a:ext cx="6822469" cy="514305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xmlns="" id="{5D609125-492C-BFBF-FC2E-E450C00A238F}"/>
              </a:ext>
            </a:extLst>
          </p:cNvPr>
          <p:cNvSpPr txBox="1">
            <a:spLocks/>
          </p:cNvSpPr>
          <p:nvPr/>
        </p:nvSpPr>
        <p:spPr>
          <a:xfrm>
            <a:off x="7592608" y="1467204"/>
            <a:ext cx="4246023" cy="4311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Results Encouraging!</a:t>
            </a:r>
          </a:p>
          <a:p>
            <a:pPr algn="ctr"/>
            <a:endParaRPr lang="en-US" sz="2800" b="1" dirty="0"/>
          </a:p>
          <a:p>
            <a:pPr algn="ctr"/>
            <a:r>
              <a:rPr lang="en-US" sz="2800" b="1" dirty="0"/>
              <a:t>But…will we see greater survival in the adults?</a:t>
            </a:r>
          </a:p>
          <a:p>
            <a:pPr algn="ctr"/>
            <a:endParaRPr lang="en-US" sz="2800" b="1" dirty="0"/>
          </a:p>
          <a:p>
            <a:pPr algn="ctr"/>
            <a:r>
              <a:rPr lang="en-US" sz="2800" b="1" dirty="0"/>
              <a:t>Concerns regarding straying/overshoot rates and return distribution within the Tucannon River?</a:t>
            </a:r>
          </a:p>
          <a:p>
            <a:pPr algn="ctr"/>
            <a:endParaRPr lang="en-US" sz="2800" b="1" dirty="0"/>
          </a:p>
          <a:p>
            <a:pPr algn="ctr"/>
            <a:r>
              <a:rPr lang="en-US" sz="2800" b="1" dirty="0"/>
              <a:t>Jacks returns in 2023</a:t>
            </a:r>
          </a:p>
          <a:p>
            <a:pPr algn="ctr"/>
            <a:r>
              <a:rPr lang="en-US" sz="2000" b="1" dirty="0">
                <a:solidFill>
                  <a:srgbClr val="FF0000"/>
                </a:solidFill>
              </a:rPr>
              <a:t>As of 5/10/2023</a:t>
            </a:r>
          </a:p>
          <a:p>
            <a:pPr algn="ctr"/>
            <a:r>
              <a:rPr lang="en-US" sz="2000" b="1" dirty="0">
                <a:solidFill>
                  <a:srgbClr val="FF0000"/>
                </a:solidFill>
              </a:rPr>
              <a:t>1 Jack from Mouth Rel</a:t>
            </a:r>
          </a:p>
          <a:p>
            <a:pPr algn="ctr"/>
            <a:r>
              <a:rPr lang="en-US" sz="2000" b="1" dirty="0">
                <a:solidFill>
                  <a:srgbClr val="FF0000"/>
                </a:solidFill>
              </a:rPr>
              <a:t>2 Jacks from TFH Rel</a:t>
            </a:r>
          </a:p>
        </p:txBody>
      </p:sp>
    </p:spTree>
    <p:extLst>
      <p:ext uri="{BB962C8B-B14F-4D97-AF65-F5344CB8AC3E}">
        <p14:creationId xmlns:p14="http://schemas.microsoft.com/office/powerpoint/2010/main" val="270347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D6392-F679-9904-8B9F-63A0436B3D89}"/>
              </a:ext>
            </a:extLst>
          </p:cNvPr>
          <p:cNvSpPr>
            <a:spLocks noGrp="1"/>
          </p:cNvSpPr>
          <p:nvPr>
            <p:ph type="title"/>
          </p:nvPr>
        </p:nvSpPr>
        <p:spPr>
          <a:xfrm>
            <a:off x="0" y="376091"/>
            <a:ext cx="7789853" cy="1041687"/>
          </a:xfrm>
        </p:spPr>
        <p:txBody>
          <a:bodyPr>
            <a:noAutofit/>
          </a:bodyPr>
          <a:lstStyle/>
          <a:p>
            <a:pPr algn="ctr" rtl="0">
              <a:defRPr sz="1862" b="1" i="0" u="none" strike="noStrike" kern="1200" spc="0" baseline="0">
                <a:solidFill>
                  <a:prstClr val="black">
                    <a:lumMod val="65000"/>
                    <a:lumOff val="35000"/>
                  </a:prstClr>
                </a:solidFill>
                <a:latin typeface="+mn-lt"/>
                <a:ea typeface="+mn-ea"/>
                <a:cs typeface="+mn-cs"/>
              </a:defRPr>
            </a:pPr>
            <a:r>
              <a:rPr lang="en-US" sz="3600" dirty="0"/>
              <a:t>Tucannon Spring Chinook</a:t>
            </a:r>
            <a:br>
              <a:rPr lang="en-US" sz="3600" dirty="0"/>
            </a:br>
            <a:r>
              <a:rPr lang="en-US" sz="3600" dirty="0">
                <a:solidFill>
                  <a:srgbClr val="FF0000"/>
                </a:solidFill>
              </a:rPr>
              <a:t>2023</a:t>
            </a:r>
            <a:r>
              <a:rPr lang="en-US" sz="3600" baseline="0" dirty="0">
                <a:solidFill>
                  <a:srgbClr val="FF0000"/>
                </a:solidFill>
              </a:rPr>
              <a:t> Releases</a:t>
            </a:r>
            <a:endParaRPr lang="en-US" sz="2400" dirty="0">
              <a:solidFill>
                <a:srgbClr val="FF0000"/>
              </a:solidFill>
            </a:endParaRPr>
          </a:p>
        </p:txBody>
      </p:sp>
      <p:sp>
        <p:nvSpPr>
          <p:cNvPr id="6" name="Content Placeholder 5">
            <a:extLst>
              <a:ext uri="{FF2B5EF4-FFF2-40B4-BE49-F238E27FC236}">
                <a16:creationId xmlns:a16="http://schemas.microsoft.com/office/drawing/2014/main" xmlns="" id="{2056FBF0-BA02-2B13-6608-145FFABA8AEE}"/>
              </a:ext>
            </a:extLst>
          </p:cNvPr>
          <p:cNvSpPr>
            <a:spLocks noGrp="1"/>
          </p:cNvSpPr>
          <p:nvPr>
            <p:ph idx="1"/>
          </p:nvPr>
        </p:nvSpPr>
        <p:spPr>
          <a:xfrm>
            <a:off x="838200" y="1610577"/>
            <a:ext cx="10515600" cy="5030358"/>
          </a:xfrm>
        </p:spPr>
        <p:txBody>
          <a:bodyPr>
            <a:normAutofit/>
          </a:bodyPr>
          <a:lstStyle/>
          <a:p>
            <a:pPr marL="0" indent="0">
              <a:buNone/>
            </a:pPr>
            <a:r>
              <a:rPr lang="en-US" sz="3600" dirty="0"/>
              <a:t>120,000 fish total production</a:t>
            </a:r>
          </a:p>
          <a:p>
            <a:pPr marL="0" indent="0">
              <a:buNone/>
            </a:pPr>
            <a:endParaRPr lang="en-US" dirty="0"/>
          </a:p>
          <a:p>
            <a:endParaRPr lang="en-US" dirty="0"/>
          </a:p>
          <a:p>
            <a:pPr marL="0" indent="0">
              <a:buNone/>
            </a:pPr>
            <a:r>
              <a:rPr lang="en-US" sz="3500" b="1" dirty="0"/>
              <a:t>Three Release Groups</a:t>
            </a:r>
          </a:p>
          <a:p>
            <a:pPr lvl="1"/>
            <a:r>
              <a:rPr lang="en-US" sz="2800" dirty="0"/>
              <a:t>TFH Release (15,000 PIT tags)</a:t>
            </a:r>
          </a:p>
          <a:p>
            <a:pPr lvl="1"/>
            <a:r>
              <a:rPr lang="en-US" sz="2800" dirty="0"/>
              <a:t>Mouth Release (15,000 PIT tags)</a:t>
            </a:r>
          </a:p>
          <a:p>
            <a:pPr lvl="1"/>
            <a:r>
              <a:rPr lang="en-US" sz="2800" dirty="0"/>
              <a:t>Barge Release (15,000 PIT tags)</a:t>
            </a:r>
          </a:p>
          <a:p>
            <a:pPr lvl="2"/>
            <a:r>
              <a:rPr lang="en-US" sz="2400" dirty="0">
                <a:solidFill>
                  <a:schemeClr val="accent1"/>
                </a:solidFill>
              </a:rPr>
              <a:t>Released Below Bonneville Dam – No Juvenile PIT detections</a:t>
            </a:r>
          </a:p>
          <a:p>
            <a:pPr marL="457200" lvl="1" indent="0">
              <a:buNone/>
            </a:pPr>
            <a:endParaRPr lang="en-US" sz="1100" dirty="0"/>
          </a:p>
        </p:txBody>
      </p:sp>
      <p:pic>
        <p:nvPicPr>
          <p:cNvPr id="8" name="Picture 7">
            <a:extLst>
              <a:ext uri="{FF2B5EF4-FFF2-40B4-BE49-F238E27FC236}">
                <a16:creationId xmlns:a16="http://schemas.microsoft.com/office/drawing/2014/main" xmlns="" id="{F3700428-8E13-F9C3-C1FF-2D40E25D960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val="0"/>
              </a:ext>
            </a:extLst>
          </a:blip>
          <a:stretch>
            <a:fillRect/>
          </a:stretch>
        </p:blipFill>
        <p:spPr>
          <a:xfrm>
            <a:off x="6428189" y="1963236"/>
            <a:ext cx="2723328" cy="2042497"/>
          </a:xfrm>
          <a:prstGeom prst="rect">
            <a:avLst/>
          </a:prstGeom>
          <a:ln w="25400">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11B98B2C-CBB8-CEA3-9E35-F3D26F315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2716" y="1850244"/>
            <a:ext cx="2175168" cy="2900223"/>
          </a:xfrm>
          <a:prstGeom prst="rect">
            <a:avLst/>
          </a:prstGeom>
          <a:ln w="25400">
            <a:solidFill>
              <a:schemeClr val="tx1"/>
            </a:solidFill>
          </a:ln>
          <a:effectLst>
            <a:outerShdw blurRad="50800" dist="38100" dir="2700000" algn="tl" rotWithShape="0">
              <a:prstClr val="black">
                <a:alpha val="40000"/>
              </a:prstClr>
            </a:outerShdw>
          </a:effectLst>
        </p:spPr>
      </p:pic>
      <p:pic>
        <p:nvPicPr>
          <p:cNvPr id="7" name="Picture 6" descr="2003_0103Image0002.JPG">
            <a:extLst>
              <a:ext uri="{FF2B5EF4-FFF2-40B4-BE49-F238E27FC236}">
                <a16:creationId xmlns:a16="http://schemas.microsoft.com/office/drawing/2014/main" xmlns="" id="{F29020CC-4B10-820C-E711-809303E26BA4}"/>
              </a:ext>
            </a:extLst>
          </p:cNvPr>
          <p:cNvPicPr>
            <a:picLocks noChangeAspect="1"/>
          </p:cNvPicPr>
          <p:nvPr/>
        </p:nvPicPr>
        <p:blipFill>
          <a:blip r:embed="rId6" cstate="print"/>
          <a:stretch>
            <a:fillRect/>
          </a:stretch>
        </p:blipFill>
        <p:spPr>
          <a:xfrm>
            <a:off x="7707637" y="376091"/>
            <a:ext cx="2936480" cy="2209701"/>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5568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D6392-F679-9904-8B9F-63A0436B3D89}"/>
              </a:ext>
            </a:extLst>
          </p:cNvPr>
          <p:cNvSpPr>
            <a:spLocks noGrp="1"/>
          </p:cNvSpPr>
          <p:nvPr>
            <p:ph type="title"/>
          </p:nvPr>
        </p:nvSpPr>
        <p:spPr>
          <a:xfrm>
            <a:off x="838200" y="257176"/>
            <a:ext cx="10515600" cy="781050"/>
          </a:xfrm>
        </p:spPr>
        <p:txBody>
          <a:bodyPr>
            <a:normAutofit fontScale="90000"/>
          </a:bodyPr>
          <a:lstStyle/>
          <a:p>
            <a:pPr algn="ctr" rtl="0">
              <a:defRPr sz="1862" b="1" i="0" u="none" strike="noStrike" kern="1200" spc="0" baseline="0">
                <a:solidFill>
                  <a:prstClr val="black">
                    <a:lumMod val="65000"/>
                    <a:lumOff val="35000"/>
                  </a:prstClr>
                </a:solidFill>
                <a:latin typeface="+mn-lt"/>
                <a:ea typeface="+mn-ea"/>
                <a:cs typeface="+mn-cs"/>
              </a:defRPr>
            </a:pPr>
            <a:r>
              <a:rPr lang="en-US" sz="2800" dirty="0"/>
              <a:t>Tucannon Spring Chinook</a:t>
            </a:r>
            <a:br>
              <a:rPr lang="en-US" sz="2800" dirty="0"/>
            </a:br>
            <a:r>
              <a:rPr lang="en-US" sz="3600" dirty="0">
                <a:solidFill>
                  <a:srgbClr val="FF0000"/>
                </a:solidFill>
              </a:rPr>
              <a:t>2023</a:t>
            </a:r>
            <a:r>
              <a:rPr lang="en-US" sz="2800" baseline="0" dirty="0"/>
              <a:t> Survival to Downstream Locations</a:t>
            </a:r>
            <a:endParaRPr lang="en-US" sz="1800" dirty="0"/>
          </a:p>
        </p:txBody>
      </p:sp>
      <p:graphicFrame>
        <p:nvGraphicFramePr>
          <p:cNvPr id="5" name="Content Placeholder 4">
            <a:extLst>
              <a:ext uri="{FF2B5EF4-FFF2-40B4-BE49-F238E27FC236}">
                <a16:creationId xmlns:a16="http://schemas.microsoft.com/office/drawing/2014/main" xmlns="" id="{C6E3AA39-F27F-181D-8CD9-BC567A368B35}"/>
              </a:ext>
            </a:extLst>
          </p:cNvPr>
          <p:cNvGraphicFramePr>
            <a:graphicFrameLocks noGrp="1"/>
          </p:cNvGraphicFramePr>
          <p:nvPr>
            <p:ph idx="1"/>
            <p:extLst>
              <p:ext uri="{D42A27DB-BD31-4B8C-83A1-F6EECF244321}">
                <p14:modId xmlns:p14="http://schemas.microsoft.com/office/powerpoint/2010/main" val="3033569891"/>
              </p:ext>
            </p:extLst>
          </p:nvPr>
        </p:nvGraphicFramePr>
        <p:xfrm>
          <a:off x="616688" y="1140787"/>
          <a:ext cx="7643057" cy="51430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xmlns="" id="{B26FB906-5587-AA1B-81C8-970C7F89DAB1}"/>
              </a:ext>
            </a:extLst>
          </p:cNvPr>
          <p:cNvSpPr txBox="1">
            <a:spLocks/>
          </p:cNvSpPr>
          <p:nvPr/>
        </p:nvSpPr>
        <p:spPr>
          <a:xfrm>
            <a:off x="8430567" y="1140787"/>
            <a:ext cx="3500772" cy="4311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rPr>
              <a:t>Preliminary downstream survival</a:t>
            </a:r>
          </a:p>
          <a:p>
            <a:pPr algn="ctr"/>
            <a:r>
              <a:rPr lang="en-US" sz="3200" b="1" dirty="0">
                <a:solidFill>
                  <a:srgbClr val="FF0000"/>
                </a:solidFill>
              </a:rPr>
              <a:t>as of today</a:t>
            </a:r>
          </a:p>
          <a:p>
            <a:pPr algn="ctr"/>
            <a:endParaRPr lang="en-US" sz="2800" b="1" dirty="0">
              <a:solidFill>
                <a:srgbClr val="FF0000"/>
              </a:solidFill>
            </a:endParaRPr>
          </a:p>
          <a:p>
            <a:pPr algn="ctr"/>
            <a:r>
              <a:rPr lang="en-US" sz="2800" b="1" u="sng" dirty="0">
                <a:solidFill>
                  <a:srgbClr val="FF0000"/>
                </a:solidFill>
              </a:rPr>
              <a:t>Still Early in the Migration</a:t>
            </a:r>
          </a:p>
        </p:txBody>
      </p:sp>
    </p:spTree>
    <p:extLst>
      <p:ext uri="{BB962C8B-B14F-4D97-AF65-F5344CB8AC3E}">
        <p14:creationId xmlns:p14="http://schemas.microsoft.com/office/powerpoint/2010/main" val="156318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D30CBC6-0E38-3D55-3B1C-0BCAA0117DFF}"/>
              </a:ext>
            </a:extLst>
          </p:cNvPr>
          <p:cNvSpPr txBox="1"/>
          <p:nvPr/>
        </p:nvSpPr>
        <p:spPr>
          <a:xfrm rot="19105451">
            <a:off x="7802171" y="4282964"/>
            <a:ext cx="902811" cy="276999"/>
          </a:xfrm>
          <a:prstGeom prst="rect">
            <a:avLst/>
          </a:prstGeom>
          <a:noFill/>
        </p:spPr>
        <p:txBody>
          <a:bodyPr wrap="none" rtlCol="0">
            <a:spAutoFit/>
          </a:bodyPr>
          <a:lstStyle/>
          <a:p>
            <a:r>
              <a:rPr lang="en-US" sz="1200" dirty="0">
                <a:solidFill>
                  <a:schemeClr val="bg1"/>
                </a:solidFill>
              </a:rPr>
              <a:t>Snake River</a:t>
            </a:r>
          </a:p>
        </p:txBody>
      </p:sp>
      <p:sp>
        <p:nvSpPr>
          <p:cNvPr id="18" name="TextBox 17">
            <a:extLst>
              <a:ext uri="{FF2B5EF4-FFF2-40B4-BE49-F238E27FC236}">
                <a16:creationId xmlns:a16="http://schemas.microsoft.com/office/drawing/2014/main" xmlns="" id="{29375343-997E-36BA-3AF4-9FD01A86A9A4}"/>
              </a:ext>
            </a:extLst>
          </p:cNvPr>
          <p:cNvSpPr txBox="1"/>
          <p:nvPr/>
        </p:nvSpPr>
        <p:spPr>
          <a:xfrm>
            <a:off x="5263819" y="5461944"/>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19" name="TextBox 18">
            <a:extLst>
              <a:ext uri="{FF2B5EF4-FFF2-40B4-BE49-F238E27FC236}">
                <a16:creationId xmlns:a16="http://schemas.microsoft.com/office/drawing/2014/main" xmlns="" id="{8C8C2550-E466-8C1C-3997-6B91B487587B}"/>
              </a:ext>
            </a:extLst>
          </p:cNvPr>
          <p:cNvSpPr txBox="1"/>
          <p:nvPr/>
        </p:nvSpPr>
        <p:spPr>
          <a:xfrm>
            <a:off x="990497" y="4282963"/>
            <a:ext cx="1127360" cy="276999"/>
          </a:xfrm>
          <a:prstGeom prst="rect">
            <a:avLst/>
          </a:prstGeom>
          <a:noFill/>
        </p:spPr>
        <p:txBody>
          <a:bodyPr wrap="none" rtlCol="0">
            <a:spAutoFit/>
          </a:bodyPr>
          <a:lstStyle/>
          <a:p>
            <a:r>
              <a:rPr lang="en-US" sz="1200" dirty="0">
                <a:solidFill>
                  <a:schemeClr val="bg1"/>
                </a:solidFill>
              </a:rPr>
              <a:t>Columbia River</a:t>
            </a:r>
          </a:p>
        </p:txBody>
      </p:sp>
      <p:pic>
        <p:nvPicPr>
          <p:cNvPr id="21" name="Picture 20" descr="Map">
            <a:extLst>
              <a:ext uri="{FF2B5EF4-FFF2-40B4-BE49-F238E27FC236}">
                <a16:creationId xmlns:a16="http://schemas.microsoft.com/office/drawing/2014/main" xmlns="" id="{8E29520D-28A8-3B4D-3853-A6754AB0B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46" y="422768"/>
            <a:ext cx="11134494" cy="5871706"/>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xmlns="" id="{13D974EB-68E3-5E21-E804-1A3A9E6F6750}"/>
              </a:ext>
            </a:extLst>
          </p:cNvPr>
          <p:cNvSpPr txBox="1"/>
          <p:nvPr/>
        </p:nvSpPr>
        <p:spPr>
          <a:xfrm>
            <a:off x="553746" y="422768"/>
            <a:ext cx="4151008" cy="646331"/>
          </a:xfrm>
          <a:prstGeom prst="rect">
            <a:avLst/>
          </a:prstGeom>
          <a:solidFill>
            <a:srgbClr val="00B0F0"/>
          </a:solidFill>
          <a:ln>
            <a:solidFill>
              <a:schemeClr val="tx1"/>
            </a:solidFill>
          </a:ln>
        </p:spPr>
        <p:txBody>
          <a:bodyPr wrap="none" rtlCol="0">
            <a:spAutoFit/>
          </a:bodyPr>
          <a:lstStyle/>
          <a:p>
            <a:r>
              <a:rPr lang="en-US" sz="3600" dirty="0"/>
              <a:t>Kalama River Release</a:t>
            </a:r>
          </a:p>
        </p:txBody>
      </p:sp>
      <p:sp>
        <p:nvSpPr>
          <p:cNvPr id="23" name="TextBox 22">
            <a:extLst>
              <a:ext uri="{FF2B5EF4-FFF2-40B4-BE49-F238E27FC236}">
                <a16:creationId xmlns:a16="http://schemas.microsoft.com/office/drawing/2014/main" xmlns="" id="{E1E3D3C5-597F-F228-F154-AE3AD5DAEDDB}"/>
              </a:ext>
            </a:extLst>
          </p:cNvPr>
          <p:cNvSpPr txBox="1"/>
          <p:nvPr/>
        </p:nvSpPr>
        <p:spPr>
          <a:xfrm>
            <a:off x="553746" y="1069099"/>
            <a:ext cx="2294150" cy="461665"/>
          </a:xfrm>
          <a:prstGeom prst="rect">
            <a:avLst/>
          </a:prstGeom>
          <a:solidFill>
            <a:srgbClr val="7030A0"/>
          </a:solidFill>
          <a:ln>
            <a:solidFill>
              <a:schemeClr val="tx1"/>
            </a:solidFill>
          </a:ln>
        </p:spPr>
        <p:txBody>
          <a:bodyPr wrap="square" rtlCol="0">
            <a:spAutoFit/>
          </a:bodyPr>
          <a:lstStyle/>
          <a:p>
            <a:r>
              <a:rPr lang="en-US" sz="2400" dirty="0">
                <a:solidFill>
                  <a:schemeClr val="bg1"/>
                </a:solidFill>
              </a:rPr>
              <a:t>Funding Needed</a:t>
            </a:r>
            <a:endParaRPr lang="en-US" sz="2000" dirty="0">
              <a:solidFill>
                <a:schemeClr val="bg1"/>
              </a:solidFill>
            </a:endParaRPr>
          </a:p>
        </p:txBody>
      </p:sp>
      <p:sp>
        <p:nvSpPr>
          <p:cNvPr id="24" name="TextBox 23">
            <a:extLst>
              <a:ext uri="{FF2B5EF4-FFF2-40B4-BE49-F238E27FC236}">
                <a16:creationId xmlns:a16="http://schemas.microsoft.com/office/drawing/2014/main" xmlns="" id="{DA8E6949-A6E7-D705-0980-513B302FEC81}"/>
              </a:ext>
            </a:extLst>
          </p:cNvPr>
          <p:cNvSpPr txBox="1"/>
          <p:nvPr/>
        </p:nvSpPr>
        <p:spPr>
          <a:xfrm>
            <a:off x="5266961" y="838330"/>
            <a:ext cx="5114037" cy="584775"/>
          </a:xfrm>
          <a:prstGeom prst="rect">
            <a:avLst/>
          </a:prstGeom>
          <a:solidFill>
            <a:srgbClr val="17FD32"/>
          </a:solidFill>
          <a:ln>
            <a:solidFill>
              <a:schemeClr val="tx1"/>
            </a:solidFill>
          </a:ln>
        </p:spPr>
        <p:txBody>
          <a:bodyPr wrap="square" rtlCol="0">
            <a:spAutoFit/>
          </a:bodyPr>
          <a:lstStyle/>
          <a:p>
            <a:r>
              <a:rPr lang="en-US" sz="1600" dirty="0"/>
              <a:t>Adults will be hauled back to LFH to use as broodstock (if needed) or outplanted in Upper Tucannon River</a:t>
            </a:r>
          </a:p>
        </p:txBody>
      </p:sp>
      <p:sp>
        <p:nvSpPr>
          <p:cNvPr id="25" name="TextBox 24">
            <a:extLst>
              <a:ext uri="{FF2B5EF4-FFF2-40B4-BE49-F238E27FC236}">
                <a16:creationId xmlns:a16="http://schemas.microsoft.com/office/drawing/2014/main" xmlns="" id="{FC50576C-1419-3A8A-696A-62886758FC13}"/>
              </a:ext>
            </a:extLst>
          </p:cNvPr>
          <p:cNvSpPr txBox="1"/>
          <p:nvPr/>
        </p:nvSpPr>
        <p:spPr>
          <a:xfrm rot="609278">
            <a:off x="2356234" y="4494829"/>
            <a:ext cx="3961195" cy="369332"/>
          </a:xfrm>
          <a:prstGeom prst="rect">
            <a:avLst/>
          </a:prstGeom>
          <a:solidFill>
            <a:schemeClr val="accent2"/>
          </a:solidFill>
          <a:ln>
            <a:solidFill>
              <a:schemeClr val="tx1"/>
            </a:solidFill>
          </a:ln>
        </p:spPr>
        <p:txBody>
          <a:bodyPr wrap="square" rtlCol="0">
            <a:spAutoFit/>
          </a:bodyPr>
          <a:lstStyle/>
          <a:p>
            <a:r>
              <a:rPr lang="en-US" sz="1600" dirty="0"/>
              <a:t>Juveniles Overwinter at </a:t>
            </a:r>
            <a:r>
              <a:rPr lang="en-US" dirty="0"/>
              <a:t>KFFH</a:t>
            </a:r>
            <a:r>
              <a:rPr lang="en-US" sz="1600" dirty="0"/>
              <a:t> for 5-6 months</a:t>
            </a:r>
          </a:p>
        </p:txBody>
      </p:sp>
      <p:sp>
        <p:nvSpPr>
          <p:cNvPr id="26" name="TextBox 25">
            <a:extLst>
              <a:ext uri="{FF2B5EF4-FFF2-40B4-BE49-F238E27FC236}">
                <a16:creationId xmlns:a16="http://schemas.microsoft.com/office/drawing/2014/main" xmlns="" id="{AF982469-8D16-A756-8EE6-36A64F2A31D9}"/>
              </a:ext>
            </a:extLst>
          </p:cNvPr>
          <p:cNvSpPr txBox="1"/>
          <p:nvPr/>
        </p:nvSpPr>
        <p:spPr>
          <a:xfrm rot="19975501">
            <a:off x="6832861" y="3894965"/>
            <a:ext cx="3180425" cy="338554"/>
          </a:xfrm>
          <a:prstGeom prst="rect">
            <a:avLst/>
          </a:prstGeom>
          <a:solidFill>
            <a:schemeClr val="accent2"/>
          </a:solidFill>
          <a:ln>
            <a:solidFill>
              <a:schemeClr val="tx1"/>
            </a:solidFill>
          </a:ln>
        </p:spPr>
        <p:txBody>
          <a:bodyPr wrap="square" rtlCol="0">
            <a:spAutoFit/>
          </a:bodyPr>
          <a:lstStyle/>
          <a:p>
            <a:r>
              <a:rPr lang="en-US" sz="1600" dirty="0"/>
              <a:t>~50,000 Smolts: uniquely marked</a:t>
            </a:r>
          </a:p>
        </p:txBody>
      </p:sp>
      <p:sp>
        <p:nvSpPr>
          <p:cNvPr id="27" name="Arrow: Curved Down 26">
            <a:extLst>
              <a:ext uri="{FF2B5EF4-FFF2-40B4-BE49-F238E27FC236}">
                <a16:creationId xmlns:a16="http://schemas.microsoft.com/office/drawing/2014/main" xmlns="" id="{569EB22A-1D46-0440-A6C5-6984417C978D}"/>
              </a:ext>
            </a:extLst>
          </p:cNvPr>
          <p:cNvSpPr/>
          <p:nvPr/>
        </p:nvSpPr>
        <p:spPr>
          <a:xfrm rot="21146588">
            <a:off x="2664656" y="1600057"/>
            <a:ext cx="7023823" cy="1159400"/>
          </a:xfrm>
          <a:prstGeom prst="curvedDownArrow">
            <a:avLst/>
          </a:prstGeom>
          <a:solidFill>
            <a:srgbClr val="17FD3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28" name="Arrow: Curved Down 27">
            <a:extLst>
              <a:ext uri="{FF2B5EF4-FFF2-40B4-BE49-F238E27FC236}">
                <a16:creationId xmlns:a16="http://schemas.microsoft.com/office/drawing/2014/main" xmlns="" id="{4AF18C8F-E5FE-C6D0-43CD-45E2F5F81E45}"/>
              </a:ext>
            </a:extLst>
          </p:cNvPr>
          <p:cNvSpPr/>
          <p:nvPr/>
        </p:nvSpPr>
        <p:spPr>
          <a:xfrm rot="10301542">
            <a:off x="2688442" y="2952740"/>
            <a:ext cx="7083313" cy="1476741"/>
          </a:xfrm>
          <a:prstGeom prst="curvedDownArrow">
            <a:avLst/>
          </a:prstGeom>
          <a:solidFill>
            <a:schemeClr val="accent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29" name="Arrow: Curved Down 28">
            <a:extLst>
              <a:ext uri="{FF2B5EF4-FFF2-40B4-BE49-F238E27FC236}">
                <a16:creationId xmlns:a16="http://schemas.microsoft.com/office/drawing/2014/main" xmlns="" id="{193F156A-B173-6241-7F9F-B194A3B4F82D}"/>
              </a:ext>
            </a:extLst>
          </p:cNvPr>
          <p:cNvSpPr/>
          <p:nvPr/>
        </p:nvSpPr>
        <p:spPr>
          <a:xfrm rot="3222289">
            <a:off x="9540428" y="2259589"/>
            <a:ext cx="1452430" cy="628119"/>
          </a:xfrm>
          <a:prstGeom prst="curvedDownArrow">
            <a:avLst/>
          </a:prstGeom>
          <a:solidFill>
            <a:srgbClr val="17FD3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xmlns="" id="{BE32BA35-1487-ED00-C759-CB50FC82BCC1}"/>
              </a:ext>
            </a:extLst>
          </p:cNvPr>
          <p:cNvSpPr txBox="1"/>
          <p:nvPr/>
        </p:nvSpPr>
        <p:spPr>
          <a:xfrm>
            <a:off x="839806" y="2573648"/>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31" name="TextBox 30">
            <a:extLst>
              <a:ext uri="{FF2B5EF4-FFF2-40B4-BE49-F238E27FC236}">
                <a16:creationId xmlns:a16="http://schemas.microsoft.com/office/drawing/2014/main" xmlns="" id="{74E2F2AA-38CB-A7D3-9363-3F4D95A5598D}"/>
              </a:ext>
            </a:extLst>
          </p:cNvPr>
          <p:cNvSpPr txBox="1"/>
          <p:nvPr/>
        </p:nvSpPr>
        <p:spPr>
          <a:xfrm rot="20636773">
            <a:off x="6192886" y="3776571"/>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32" name="TextBox 31">
            <a:extLst>
              <a:ext uri="{FF2B5EF4-FFF2-40B4-BE49-F238E27FC236}">
                <a16:creationId xmlns:a16="http://schemas.microsoft.com/office/drawing/2014/main" xmlns="" id="{C36648DE-1876-D1CD-C1C9-B0279BA674D4}"/>
              </a:ext>
            </a:extLst>
          </p:cNvPr>
          <p:cNvSpPr txBox="1"/>
          <p:nvPr/>
        </p:nvSpPr>
        <p:spPr>
          <a:xfrm rot="19105451">
            <a:off x="8231767" y="2552412"/>
            <a:ext cx="902811" cy="276999"/>
          </a:xfrm>
          <a:prstGeom prst="rect">
            <a:avLst/>
          </a:prstGeom>
          <a:noFill/>
        </p:spPr>
        <p:txBody>
          <a:bodyPr wrap="none" rtlCol="0">
            <a:spAutoFit/>
          </a:bodyPr>
          <a:lstStyle/>
          <a:p>
            <a:r>
              <a:rPr lang="en-US" sz="1200" dirty="0">
                <a:solidFill>
                  <a:schemeClr val="bg1"/>
                </a:solidFill>
              </a:rPr>
              <a:t>Snake River</a:t>
            </a:r>
          </a:p>
        </p:txBody>
      </p:sp>
      <p:sp>
        <p:nvSpPr>
          <p:cNvPr id="33" name="TextBox 32">
            <a:extLst>
              <a:ext uri="{FF2B5EF4-FFF2-40B4-BE49-F238E27FC236}">
                <a16:creationId xmlns:a16="http://schemas.microsoft.com/office/drawing/2014/main" xmlns="" id="{F0669407-877C-9DEA-55E2-5900126AF59C}"/>
              </a:ext>
            </a:extLst>
          </p:cNvPr>
          <p:cNvSpPr txBox="1"/>
          <p:nvPr/>
        </p:nvSpPr>
        <p:spPr>
          <a:xfrm rot="2102601">
            <a:off x="9512191" y="2782090"/>
            <a:ext cx="790986" cy="461665"/>
          </a:xfrm>
          <a:prstGeom prst="rect">
            <a:avLst/>
          </a:prstGeom>
          <a:noFill/>
        </p:spPr>
        <p:txBody>
          <a:bodyPr wrap="none" rtlCol="0">
            <a:spAutoFit/>
          </a:bodyPr>
          <a:lstStyle/>
          <a:p>
            <a:r>
              <a:rPr lang="en-US" sz="1200" dirty="0">
                <a:solidFill>
                  <a:srgbClr val="6FE5FD"/>
                </a:solidFill>
              </a:rPr>
              <a:t>Tucannon</a:t>
            </a:r>
          </a:p>
          <a:p>
            <a:r>
              <a:rPr lang="en-US" sz="1200" dirty="0">
                <a:solidFill>
                  <a:srgbClr val="6FE5FD"/>
                </a:solidFill>
              </a:rPr>
              <a:t>River</a:t>
            </a:r>
          </a:p>
        </p:txBody>
      </p:sp>
      <p:sp>
        <p:nvSpPr>
          <p:cNvPr id="34" name="TextBox 33">
            <a:extLst>
              <a:ext uri="{FF2B5EF4-FFF2-40B4-BE49-F238E27FC236}">
                <a16:creationId xmlns:a16="http://schemas.microsoft.com/office/drawing/2014/main" xmlns="" id="{C7662090-0B6F-92C2-2639-C268E34B9092}"/>
              </a:ext>
            </a:extLst>
          </p:cNvPr>
          <p:cNvSpPr txBox="1"/>
          <p:nvPr/>
        </p:nvSpPr>
        <p:spPr>
          <a:xfrm>
            <a:off x="565385" y="5461944"/>
            <a:ext cx="5198469" cy="830997"/>
          </a:xfrm>
          <a:prstGeom prst="rect">
            <a:avLst/>
          </a:prstGeom>
          <a:solidFill>
            <a:schemeClr val="tx1"/>
          </a:solidFill>
          <a:ln w="19050">
            <a:solidFill>
              <a:schemeClr val="bg1"/>
            </a:solidFill>
          </a:ln>
        </p:spPr>
        <p:txBody>
          <a:bodyPr wrap="square" rtlCol="0">
            <a:spAutoFit/>
          </a:bodyPr>
          <a:lstStyle/>
          <a:p>
            <a:r>
              <a:rPr lang="en-US" sz="2400" dirty="0">
                <a:solidFill>
                  <a:schemeClr val="bg1"/>
                </a:solidFill>
              </a:rPr>
              <a:t>Addresses the mortality observed from release to Bonneville Dam</a:t>
            </a:r>
            <a:endParaRPr lang="en-US" sz="2000" dirty="0">
              <a:solidFill>
                <a:schemeClr val="bg1"/>
              </a:solidFill>
            </a:endParaRPr>
          </a:p>
        </p:txBody>
      </p:sp>
      <p:sp>
        <p:nvSpPr>
          <p:cNvPr id="35" name="TextBox 34">
            <a:extLst>
              <a:ext uri="{FF2B5EF4-FFF2-40B4-BE49-F238E27FC236}">
                <a16:creationId xmlns:a16="http://schemas.microsoft.com/office/drawing/2014/main" xmlns="" id="{60186FEB-26C8-D47D-A83F-5AC2BE4FDD61}"/>
              </a:ext>
            </a:extLst>
          </p:cNvPr>
          <p:cNvSpPr txBox="1"/>
          <p:nvPr/>
        </p:nvSpPr>
        <p:spPr>
          <a:xfrm>
            <a:off x="10658784" y="2924801"/>
            <a:ext cx="830677" cy="338554"/>
          </a:xfrm>
          <a:prstGeom prst="rect">
            <a:avLst/>
          </a:prstGeom>
          <a:noFill/>
        </p:spPr>
        <p:txBody>
          <a:bodyPr wrap="none" rtlCol="0">
            <a:spAutoFit/>
          </a:bodyPr>
          <a:lstStyle/>
          <a:p>
            <a:r>
              <a:rPr lang="en-US" sz="1600" dirty="0">
                <a:solidFill>
                  <a:schemeClr val="bg1"/>
                </a:solidFill>
              </a:rPr>
              <a:t>RM 425</a:t>
            </a:r>
          </a:p>
        </p:txBody>
      </p:sp>
      <p:sp>
        <p:nvSpPr>
          <p:cNvPr id="36" name="TextBox 35">
            <a:extLst>
              <a:ext uri="{FF2B5EF4-FFF2-40B4-BE49-F238E27FC236}">
                <a16:creationId xmlns:a16="http://schemas.microsoft.com/office/drawing/2014/main" xmlns="" id="{BFD926BD-0E8B-F9F1-8A9A-E1F694EE3BD7}"/>
              </a:ext>
            </a:extLst>
          </p:cNvPr>
          <p:cNvSpPr txBox="1"/>
          <p:nvPr/>
        </p:nvSpPr>
        <p:spPr>
          <a:xfrm>
            <a:off x="3231111" y="3321672"/>
            <a:ext cx="726481" cy="338554"/>
          </a:xfrm>
          <a:prstGeom prst="rect">
            <a:avLst/>
          </a:prstGeom>
          <a:noFill/>
        </p:spPr>
        <p:txBody>
          <a:bodyPr wrap="none" rtlCol="0">
            <a:spAutoFit/>
          </a:bodyPr>
          <a:lstStyle/>
          <a:p>
            <a:r>
              <a:rPr lang="en-US" sz="1600" dirty="0">
                <a:solidFill>
                  <a:schemeClr val="bg1"/>
                </a:solidFill>
              </a:rPr>
              <a:t>RM 82</a:t>
            </a:r>
          </a:p>
        </p:txBody>
      </p:sp>
    </p:spTree>
    <p:extLst>
      <p:ext uri="{BB962C8B-B14F-4D97-AF65-F5344CB8AC3E}">
        <p14:creationId xmlns:p14="http://schemas.microsoft.com/office/powerpoint/2010/main" val="290816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D30CBC6-0E38-3D55-3B1C-0BCAA0117DFF}"/>
              </a:ext>
            </a:extLst>
          </p:cNvPr>
          <p:cNvSpPr txBox="1"/>
          <p:nvPr/>
        </p:nvSpPr>
        <p:spPr>
          <a:xfrm rot="19105451">
            <a:off x="7802171" y="4282964"/>
            <a:ext cx="902811" cy="276999"/>
          </a:xfrm>
          <a:prstGeom prst="rect">
            <a:avLst/>
          </a:prstGeom>
          <a:noFill/>
        </p:spPr>
        <p:txBody>
          <a:bodyPr wrap="none" rtlCol="0">
            <a:spAutoFit/>
          </a:bodyPr>
          <a:lstStyle/>
          <a:p>
            <a:r>
              <a:rPr lang="en-US" sz="1200" dirty="0">
                <a:solidFill>
                  <a:schemeClr val="bg1"/>
                </a:solidFill>
              </a:rPr>
              <a:t>Snake River</a:t>
            </a:r>
          </a:p>
        </p:txBody>
      </p:sp>
      <p:sp>
        <p:nvSpPr>
          <p:cNvPr id="18" name="TextBox 17">
            <a:extLst>
              <a:ext uri="{FF2B5EF4-FFF2-40B4-BE49-F238E27FC236}">
                <a16:creationId xmlns:a16="http://schemas.microsoft.com/office/drawing/2014/main" xmlns="" id="{29375343-997E-36BA-3AF4-9FD01A86A9A4}"/>
              </a:ext>
            </a:extLst>
          </p:cNvPr>
          <p:cNvSpPr txBox="1"/>
          <p:nvPr/>
        </p:nvSpPr>
        <p:spPr>
          <a:xfrm>
            <a:off x="5263819" y="5461944"/>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19" name="TextBox 18">
            <a:extLst>
              <a:ext uri="{FF2B5EF4-FFF2-40B4-BE49-F238E27FC236}">
                <a16:creationId xmlns:a16="http://schemas.microsoft.com/office/drawing/2014/main" xmlns="" id="{8C8C2550-E466-8C1C-3997-6B91B487587B}"/>
              </a:ext>
            </a:extLst>
          </p:cNvPr>
          <p:cNvSpPr txBox="1"/>
          <p:nvPr/>
        </p:nvSpPr>
        <p:spPr>
          <a:xfrm>
            <a:off x="990497" y="4282963"/>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22" name="TextBox 21">
            <a:extLst>
              <a:ext uri="{FF2B5EF4-FFF2-40B4-BE49-F238E27FC236}">
                <a16:creationId xmlns:a16="http://schemas.microsoft.com/office/drawing/2014/main" xmlns="" id="{13D974EB-68E3-5E21-E804-1A3A9E6F6750}"/>
              </a:ext>
            </a:extLst>
          </p:cNvPr>
          <p:cNvSpPr txBox="1"/>
          <p:nvPr/>
        </p:nvSpPr>
        <p:spPr>
          <a:xfrm>
            <a:off x="1866829" y="518744"/>
            <a:ext cx="8458341" cy="646331"/>
          </a:xfrm>
          <a:prstGeom prst="rect">
            <a:avLst/>
          </a:prstGeom>
          <a:solidFill>
            <a:schemeClr val="bg1"/>
          </a:solidFill>
          <a:ln>
            <a:solidFill>
              <a:schemeClr val="tx1"/>
            </a:solidFill>
          </a:ln>
        </p:spPr>
        <p:txBody>
          <a:bodyPr wrap="none" rtlCol="0">
            <a:spAutoFit/>
          </a:bodyPr>
          <a:lstStyle/>
          <a:p>
            <a:r>
              <a:rPr lang="en-US" sz="3600" dirty="0"/>
              <a:t>Tucannon Steelhead Return – 2022 Run Year</a:t>
            </a:r>
          </a:p>
        </p:txBody>
      </p:sp>
      <p:sp>
        <p:nvSpPr>
          <p:cNvPr id="30" name="TextBox 29">
            <a:extLst>
              <a:ext uri="{FF2B5EF4-FFF2-40B4-BE49-F238E27FC236}">
                <a16:creationId xmlns:a16="http://schemas.microsoft.com/office/drawing/2014/main" xmlns="" id="{BE32BA35-1487-ED00-C759-CB50FC82BCC1}"/>
              </a:ext>
            </a:extLst>
          </p:cNvPr>
          <p:cNvSpPr txBox="1"/>
          <p:nvPr/>
        </p:nvSpPr>
        <p:spPr>
          <a:xfrm>
            <a:off x="839806" y="2573648"/>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31" name="TextBox 30">
            <a:extLst>
              <a:ext uri="{FF2B5EF4-FFF2-40B4-BE49-F238E27FC236}">
                <a16:creationId xmlns:a16="http://schemas.microsoft.com/office/drawing/2014/main" xmlns="" id="{74E2F2AA-38CB-A7D3-9363-3F4D95A5598D}"/>
              </a:ext>
            </a:extLst>
          </p:cNvPr>
          <p:cNvSpPr txBox="1"/>
          <p:nvPr/>
        </p:nvSpPr>
        <p:spPr>
          <a:xfrm rot="20636773">
            <a:off x="6192886" y="3776571"/>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35" name="TextBox 34">
            <a:extLst>
              <a:ext uri="{FF2B5EF4-FFF2-40B4-BE49-F238E27FC236}">
                <a16:creationId xmlns:a16="http://schemas.microsoft.com/office/drawing/2014/main" xmlns="" id="{60186FEB-26C8-D47D-A83F-5AC2BE4FDD61}"/>
              </a:ext>
            </a:extLst>
          </p:cNvPr>
          <p:cNvSpPr txBox="1"/>
          <p:nvPr/>
        </p:nvSpPr>
        <p:spPr>
          <a:xfrm>
            <a:off x="10658784" y="2924801"/>
            <a:ext cx="830677" cy="338554"/>
          </a:xfrm>
          <a:prstGeom prst="rect">
            <a:avLst/>
          </a:prstGeom>
          <a:noFill/>
        </p:spPr>
        <p:txBody>
          <a:bodyPr wrap="none" rtlCol="0">
            <a:spAutoFit/>
          </a:bodyPr>
          <a:lstStyle/>
          <a:p>
            <a:r>
              <a:rPr lang="en-US" sz="1600" dirty="0">
                <a:solidFill>
                  <a:schemeClr val="bg1"/>
                </a:solidFill>
              </a:rPr>
              <a:t>RM 425</a:t>
            </a:r>
          </a:p>
        </p:txBody>
      </p:sp>
      <p:sp>
        <p:nvSpPr>
          <p:cNvPr id="36" name="TextBox 35">
            <a:extLst>
              <a:ext uri="{FF2B5EF4-FFF2-40B4-BE49-F238E27FC236}">
                <a16:creationId xmlns:a16="http://schemas.microsoft.com/office/drawing/2014/main" xmlns="" id="{BFD926BD-0E8B-F9F1-8A9A-E1F694EE3BD7}"/>
              </a:ext>
            </a:extLst>
          </p:cNvPr>
          <p:cNvSpPr txBox="1"/>
          <p:nvPr/>
        </p:nvSpPr>
        <p:spPr>
          <a:xfrm>
            <a:off x="3231111" y="3321672"/>
            <a:ext cx="726481" cy="338554"/>
          </a:xfrm>
          <a:prstGeom prst="rect">
            <a:avLst/>
          </a:prstGeom>
          <a:noFill/>
        </p:spPr>
        <p:txBody>
          <a:bodyPr wrap="none" rtlCol="0">
            <a:spAutoFit/>
          </a:bodyPr>
          <a:lstStyle/>
          <a:p>
            <a:r>
              <a:rPr lang="en-US" sz="1600" dirty="0">
                <a:solidFill>
                  <a:schemeClr val="bg1"/>
                </a:solidFill>
              </a:rPr>
              <a:t>RM 82</a:t>
            </a:r>
          </a:p>
        </p:txBody>
      </p:sp>
      <p:sp>
        <p:nvSpPr>
          <p:cNvPr id="2" name="TextBox 1">
            <a:extLst>
              <a:ext uri="{FF2B5EF4-FFF2-40B4-BE49-F238E27FC236}">
                <a16:creationId xmlns:a16="http://schemas.microsoft.com/office/drawing/2014/main" xmlns="" id="{F85A83AB-84E2-D9FE-6BCB-B3C764B93AEE}"/>
              </a:ext>
            </a:extLst>
          </p:cNvPr>
          <p:cNvSpPr txBox="1"/>
          <p:nvPr/>
        </p:nvSpPr>
        <p:spPr>
          <a:xfrm>
            <a:off x="2863783" y="2298066"/>
            <a:ext cx="6181436" cy="646331"/>
          </a:xfrm>
          <a:prstGeom prst="rect">
            <a:avLst/>
          </a:prstGeom>
          <a:solidFill>
            <a:schemeClr val="bg1"/>
          </a:solidFill>
          <a:ln>
            <a:noFill/>
          </a:ln>
        </p:spPr>
        <p:txBody>
          <a:bodyPr wrap="none" rtlCol="0">
            <a:spAutoFit/>
          </a:bodyPr>
          <a:lstStyle/>
          <a:p>
            <a:r>
              <a:rPr lang="en-US" sz="3600" dirty="0"/>
              <a:t>Tucannon Hatchery Origin – 500</a:t>
            </a:r>
          </a:p>
        </p:txBody>
      </p:sp>
      <p:sp>
        <p:nvSpPr>
          <p:cNvPr id="3" name="TextBox 2">
            <a:extLst>
              <a:ext uri="{FF2B5EF4-FFF2-40B4-BE49-F238E27FC236}">
                <a16:creationId xmlns:a16="http://schemas.microsoft.com/office/drawing/2014/main" xmlns="" id="{7F2BD06B-32D7-468C-E4A7-F81255C70EBF}"/>
              </a:ext>
            </a:extLst>
          </p:cNvPr>
          <p:cNvSpPr txBox="1"/>
          <p:nvPr/>
        </p:nvSpPr>
        <p:spPr>
          <a:xfrm>
            <a:off x="2370410" y="1727950"/>
            <a:ext cx="7168181" cy="646331"/>
          </a:xfrm>
          <a:prstGeom prst="rect">
            <a:avLst/>
          </a:prstGeom>
          <a:solidFill>
            <a:schemeClr val="bg1"/>
          </a:solidFill>
          <a:ln>
            <a:noFill/>
          </a:ln>
        </p:spPr>
        <p:txBody>
          <a:bodyPr wrap="none" rtlCol="0">
            <a:spAutoFit/>
          </a:bodyPr>
          <a:lstStyle/>
          <a:p>
            <a:r>
              <a:rPr lang="en-US" sz="3600" b="1" dirty="0"/>
              <a:t>Over Ice Harbor – Expanded PIT Tags</a:t>
            </a:r>
          </a:p>
        </p:txBody>
      </p:sp>
      <p:sp>
        <p:nvSpPr>
          <p:cNvPr id="4" name="TextBox 3">
            <a:extLst>
              <a:ext uri="{FF2B5EF4-FFF2-40B4-BE49-F238E27FC236}">
                <a16:creationId xmlns:a16="http://schemas.microsoft.com/office/drawing/2014/main" xmlns="" id="{11E3F5D3-26DB-340E-FCEC-D082DB83D786}"/>
              </a:ext>
            </a:extLst>
          </p:cNvPr>
          <p:cNvSpPr txBox="1"/>
          <p:nvPr/>
        </p:nvSpPr>
        <p:spPr>
          <a:xfrm>
            <a:off x="2887303" y="2828922"/>
            <a:ext cx="5880392" cy="646331"/>
          </a:xfrm>
          <a:prstGeom prst="rect">
            <a:avLst/>
          </a:prstGeom>
          <a:solidFill>
            <a:schemeClr val="bg1"/>
          </a:solidFill>
          <a:ln>
            <a:noFill/>
          </a:ln>
        </p:spPr>
        <p:txBody>
          <a:bodyPr wrap="none" rtlCol="0">
            <a:spAutoFit/>
          </a:bodyPr>
          <a:lstStyle/>
          <a:p>
            <a:r>
              <a:rPr lang="en-US" sz="3600" dirty="0"/>
              <a:t>Tucannon Natural Origin – 350</a:t>
            </a:r>
          </a:p>
        </p:txBody>
      </p:sp>
      <p:sp>
        <p:nvSpPr>
          <p:cNvPr id="5" name="TextBox 4">
            <a:extLst>
              <a:ext uri="{FF2B5EF4-FFF2-40B4-BE49-F238E27FC236}">
                <a16:creationId xmlns:a16="http://schemas.microsoft.com/office/drawing/2014/main" xmlns="" id="{9FDEDB32-F8AD-7FA1-0D26-DCFBEE78BBB8}"/>
              </a:ext>
            </a:extLst>
          </p:cNvPr>
          <p:cNvSpPr txBox="1"/>
          <p:nvPr/>
        </p:nvSpPr>
        <p:spPr>
          <a:xfrm>
            <a:off x="2243301" y="4167345"/>
            <a:ext cx="8081869" cy="1200329"/>
          </a:xfrm>
          <a:prstGeom prst="rect">
            <a:avLst/>
          </a:prstGeom>
          <a:solidFill>
            <a:schemeClr val="bg1"/>
          </a:solidFill>
          <a:ln>
            <a:noFill/>
          </a:ln>
        </p:spPr>
        <p:txBody>
          <a:bodyPr wrap="square" rtlCol="0">
            <a:spAutoFit/>
          </a:bodyPr>
          <a:lstStyle/>
          <a:p>
            <a:pPr algn="ctr"/>
            <a:r>
              <a:rPr lang="en-US" sz="3600" b="1" dirty="0">
                <a:solidFill>
                  <a:srgbClr val="FF0000"/>
                </a:solidFill>
              </a:rPr>
              <a:t>No estimates yet for what came into the Tucannon River based on PIT Tags</a:t>
            </a:r>
          </a:p>
        </p:txBody>
      </p:sp>
    </p:spTree>
    <p:extLst>
      <p:ext uri="{BB962C8B-B14F-4D97-AF65-F5344CB8AC3E}">
        <p14:creationId xmlns:p14="http://schemas.microsoft.com/office/powerpoint/2010/main" val="54793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D30CBC6-0E38-3D55-3B1C-0BCAA0117DFF}"/>
              </a:ext>
            </a:extLst>
          </p:cNvPr>
          <p:cNvSpPr txBox="1"/>
          <p:nvPr/>
        </p:nvSpPr>
        <p:spPr>
          <a:xfrm rot="19105451">
            <a:off x="7802171" y="4282964"/>
            <a:ext cx="902811" cy="276999"/>
          </a:xfrm>
          <a:prstGeom prst="rect">
            <a:avLst/>
          </a:prstGeom>
          <a:noFill/>
        </p:spPr>
        <p:txBody>
          <a:bodyPr wrap="none" rtlCol="0">
            <a:spAutoFit/>
          </a:bodyPr>
          <a:lstStyle/>
          <a:p>
            <a:r>
              <a:rPr lang="en-US" sz="1200" dirty="0">
                <a:solidFill>
                  <a:schemeClr val="bg1"/>
                </a:solidFill>
              </a:rPr>
              <a:t>Snake River</a:t>
            </a:r>
          </a:p>
        </p:txBody>
      </p:sp>
      <p:sp>
        <p:nvSpPr>
          <p:cNvPr id="18" name="TextBox 17">
            <a:extLst>
              <a:ext uri="{FF2B5EF4-FFF2-40B4-BE49-F238E27FC236}">
                <a16:creationId xmlns:a16="http://schemas.microsoft.com/office/drawing/2014/main" xmlns="" id="{29375343-997E-36BA-3AF4-9FD01A86A9A4}"/>
              </a:ext>
            </a:extLst>
          </p:cNvPr>
          <p:cNvSpPr txBox="1"/>
          <p:nvPr/>
        </p:nvSpPr>
        <p:spPr>
          <a:xfrm>
            <a:off x="5263819" y="5461944"/>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19" name="TextBox 18">
            <a:extLst>
              <a:ext uri="{FF2B5EF4-FFF2-40B4-BE49-F238E27FC236}">
                <a16:creationId xmlns:a16="http://schemas.microsoft.com/office/drawing/2014/main" xmlns="" id="{8C8C2550-E466-8C1C-3997-6B91B487587B}"/>
              </a:ext>
            </a:extLst>
          </p:cNvPr>
          <p:cNvSpPr txBox="1"/>
          <p:nvPr/>
        </p:nvSpPr>
        <p:spPr>
          <a:xfrm>
            <a:off x="990497" y="4282963"/>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22" name="TextBox 21">
            <a:extLst>
              <a:ext uri="{FF2B5EF4-FFF2-40B4-BE49-F238E27FC236}">
                <a16:creationId xmlns:a16="http://schemas.microsoft.com/office/drawing/2014/main" xmlns="" id="{13D974EB-68E3-5E21-E804-1A3A9E6F6750}"/>
              </a:ext>
            </a:extLst>
          </p:cNvPr>
          <p:cNvSpPr txBox="1"/>
          <p:nvPr/>
        </p:nvSpPr>
        <p:spPr>
          <a:xfrm>
            <a:off x="1866829" y="518744"/>
            <a:ext cx="8278869" cy="646331"/>
          </a:xfrm>
          <a:prstGeom prst="rect">
            <a:avLst/>
          </a:prstGeom>
          <a:solidFill>
            <a:schemeClr val="bg1"/>
          </a:solidFill>
          <a:ln>
            <a:solidFill>
              <a:schemeClr val="tx1"/>
            </a:solidFill>
          </a:ln>
        </p:spPr>
        <p:txBody>
          <a:bodyPr wrap="none" rtlCol="0">
            <a:spAutoFit/>
          </a:bodyPr>
          <a:lstStyle/>
          <a:p>
            <a:r>
              <a:rPr lang="en-US" sz="3600" dirty="0"/>
              <a:t>Tucannon Fall Chinook/Coho – 2022 Return</a:t>
            </a:r>
          </a:p>
        </p:txBody>
      </p:sp>
      <p:sp>
        <p:nvSpPr>
          <p:cNvPr id="30" name="TextBox 29">
            <a:extLst>
              <a:ext uri="{FF2B5EF4-FFF2-40B4-BE49-F238E27FC236}">
                <a16:creationId xmlns:a16="http://schemas.microsoft.com/office/drawing/2014/main" xmlns="" id="{BE32BA35-1487-ED00-C759-CB50FC82BCC1}"/>
              </a:ext>
            </a:extLst>
          </p:cNvPr>
          <p:cNvSpPr txBox="1"/>
          <p:nvPr/>
        </p:nvSpPr>
        <p:spPr>
          <a:xfrm>
            <a:off x="839806" y="2573648"/>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31" name="TextBox 30">
            <a:extLst>
              <a:ext uri="{FF2B5EF4-FFF2-40B4-BE49-F238E27FC236}">
                <a16:creationId xmlns:a16="http://schemas.microsoft.com/office/drawing/2014/main" xmlns="" id="{74E2F2AA-38CB-A7D3-9363-3F4D95A5598D}"/>
              </a:ext>
            </a:extLst>
          </p:cNvPr>
          <p:cNvSpPr txBox="1"/>
          <p:nvPr/>
        </p:nvSpPr>
        <p:spPr>
          <a:xfrm rot="20636773">
            <a:off x="6192886" y="3776571"/>
            <a:ext cx="1127360" cy="276999"/>
          </a:xfrm>
          <a:prstGeom prst="rect">
            <a:avLst/>
          </a:prstGeom>
          <a:noFill/>
        </p:spPr>
        <p:txBody>
          <a:bodyPr wrap="none" rtlCol="0">
            <a:spAutoFit/>
          </a:bodyPr>
          <a:lstStyle/>
          <a:p>
            <a:r>
              <a:rPr lang="en-US" sz="1200" dirty="0">
                <a:solidFill>
                  <a:schemeClr val="bg1"/>
                </a:solidFill>
              </a:rPr>
              <a:t>Columbia River</a:t>
            </a:r>
          </a:p>
        </p:txBody>
      </p:sp>
      <p:sp>
        <p:nvSpPr>
          <p:cNvPr id="35" name="TextBox 34">
            <a:extLst>
              <a:ext uri="{FF2B5EF4-FFF2-40B4-BE49-F238E27FC236}">
                <a16:creationId xmlns:a16="http://schemas.microsoft.com/office/drawing/2014/main" xmlns="" id="{60186FEB-26C8-D47D-A83F-5AC2BE4FDD61}"/>
              </a:ext>
            </a:extLst>
          </p:cNvPr>
          <p:cNvSpPr txBox="1"/>
          <p:nvPr/>
        </p:nvSpPr>
        <p:spPr>
          <a:xfrm>
            <a:off x="10658784" y="2924801"/>
            <a:ext cx="830677" cy="338554"/>
          </a:xfrm>
          <a:prstGeom prst="rect">
            <a:avLst/>
          </a:prstGeom>
          <a:noFill/>
        </p:spPr>
        <p:txBody>
          <a:bodyPr wrap="none" rtlCol="0">
            <a:spAutoFit/>
          </a:bodyPr>
          <a:lstStyle/>
          <a:p>
            <a:r>
              <a:rPr lang="en-US" sz="1600" dirty="0">
                <a:solidFill>
                  <a:schemeClr val="bg1"/>
                </a:solidFill>
              </a:rPr>
              <a:t>RM 425</a:t>
            </a:r>
          </a:p>
        </p:txBody>
      </p:sp>
      <p:sp>
        <p:nvSpPr>
          <p:cNvPr id="36" name="TextBox 35">
            <a:extLst>
              <a:ext uri="{FF2B5EF4-FFF2-40B4-BE49-F238E27FC236}">
                <a16:creationId xmlns:a16="http://schemas.microsoft.com/office/drawing/2014/main" xmlns="" id="{BFD926BD-0E8B-F9F1-8A9A-E1F694EE3BD7}"/>
              </a:ext>
            </a:extLst>
          </p:cNvPr>
          <p:cNvSpPr txBox="1"/>
          <p:nvPr/>
        </p:nvSpPr>
        <p:spPr>
          <a:xfrm>
            <a:off x="3231111" y="3321672"/>
            <a:ext cx="726481" cy="338554"/>
          </a:xfrm>
          <a:prstGeom prst="rect">
            <a:avLst/>
          </a:prstGeom>
          <a:noFill/>
        </p:spPr>
        <p:txBody>
          <a:bodyPr wrap="none" rtlCol="0">
            <a:spAutoFit/>
          </a:bodyPr>
          <a:lstStyle/>
          <a:p>
            <a:r>
              <a:rPr lang="en-US" sz="1600" dirty="0">
                <a:solidFill>
                  <a:schemeClr val="bg1"/>
                </a:solidFill>
              </a:rPr>
              <a:t>RM 82</a:t>
            </a:r>
          </a:p>
        </p:txBody>
      </p:sp>
      <p:graphicFrame>
        <p:nvGraphicFramePr>
          <p:cNvPr id="6" name="Chart 5">
            <a:extLst>
              <a:ext uri="{FF2B5EF4-FFF2-40B4-BE49-F238E27FC236}">
                <a16:creationId xmlns:a16="http://schemas.microsoft.com/office/drawing/2014/main" xmlns="" id="{13324A76-4568-44C3-8AA1-39FFF39A1496}"/>
              </a:ext>
            </a:extLst>
          </p:cNvPr>
          <p:cNvGraphicFramePr>
            <a:graphicFrameLocks/>
          </p:cNvGraphicFramePr>
          <p:nvPr>
            <p:extLst>
              <p:ext uri="{D42A27DB-BD31-4B8C-83A1-F6EECF244321}">
                <p14:modId xmlns:p14="http://schemas.microsoft.com/office/powerpoint/2010/main" val="1933079274"/>
              </p:ext>
            </p:extLst>
          </p:nvPr>
        </p:nvGraphicFramePr>
        <p:xfrm>
          <a:off x="555039" y="1376625"/>
          <a:ext cx="5460395" cy="4922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xmlns="" id="{FE107774-02A5-4F3B-B0A9-BC372969DBED}"/>
              </a:ext>
            </a:extLst>
          </p:cNvPr>
          <p:cNvGraphicFramePr>
            <a:graphicFrameLocks/>
          </p:cNvGraphicFramePr>
          <p:nvPr>
            <p:extLst>
              <p:ext uri="{D42A27DB-BD31-4B8C-83A1-F6EECF244321}">
                <p14:modId xmlns:p14="http://schemas.microsoft.com/office/powerpoint/2010/main" val="2084078681"/>
              </p:ext>
            </p:extLst>
          </p:nvPr>
        </p:nvGraphicFramePr>
        <p:xfrm>
          <a:off x="6186466" y="1376625"/>
          <a:ext cx="5460395" cy="49224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065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87318" y="738847"/>
            <a:ext cx="3718406" cy="2348952"/>
            <a:chOff x="-278070" y="609600"/>
            <a:chExt cx="4545270" cy="3131936"/>
          </a:xfrm>
        </p:grpSpPr>
        <p:sp>
          <p:nvSpPr>
            <p:cNvPr id="6" name="TextBox 5"/>
            <p:cNvSpPr txBox="1"/>
            <p:nvPr/>
          </p:nvSpPr>
          <p:spPr>
            <a:xfrm>
              <a:off x="-168936" y="609600"/>
              <a:ext cx="4436136" cy="1025921"/>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Pre-Season Forecast</a:t>
              </a:r>
            </a:p>
            <a:p>
              <a:r>
                <a:rPr lang="en-US" dirty="0"/>
                <a:t>(~</a:t>
              </a:r>
              <a:r>
                <a:rPr lang="en-US" sz="2000" b="1" dirty="0"/>
                <a:t>125 Total, ~80 to Weir/Trap</a:t>
              </a:r>
              <a:r>
                <a:rPr lang="en-US" dirty="0"/>
                <a:t>) </a:t>
              </a:r>
            </a:p>
          </p:txBody>
        </p:sp>
        <p:sp>
          <p:nvSpPr>
            <p:cNvPr id="7" name="TextBox 6"/>
            <p:cNvSpPr txBox="1"/>
            <p:nvPr/>
          </p:nvSpPr>
          <p:spPr>
            <a:xfrm>
              <a:off x="-278070" y="1658915"/>
              <a:ext cx="4193713" cy="2082621"/>
            </a:xfrm>
            <a:prstGeom prst="rect">
              <a:avLst/>
            </a:prstGeom>
            <a:noFill/>
          </p:spPr>
          <p:txBody>
            <a:bodyPr wrap="square" rtlCol="0">
              <a:spAutoFit/>
            </a:bodyPr>
            <a:lstStyle/>
            <a:p>
              <a:pPr algn="ctr"/>
              <a:endParaRPr lang="en-US" sz="400" dirty="0"/>
            </a:p>
            <a:p>
              <a:pPr algn="ctr"/>
              <a:r>
                <a:rPr lang="en-US" dirty="0"/>
                <a:t>50% of Program Needs</a:t>
              </a:r>
            </a:p>
            <a:p>
              <a:pPr algn="ctr"/>
              <a:endParaRPr lang="en-US" sz="1050" dirty="0"/>
            </a:p>
            <a:p>
              <a:pPr algn="ctr"/>
              <a:r>
                <a:rPr lang="en-US" sz="2100" b="1" i="1" u="sng" dirty="0"/>
                <a:t>Co-manager Decision to Collect All Fish Trapped for Broodstock</a:t>
              </a:r>
            </a:p>
          </p:txBody>
        </p:sp>
      </p:grpSp>
      <p:cxnSp>
        <p:nvCxnSpPr>
          <p:cNvPr id="16" name="Straight Connector 15"/>
          <p:cNvCxnSpPr>
            <a:cxnSpLocks/>
          </p:cNvCxnSpPr>
          <p:nvPr/>
        </p:nvCxnSpPr>
        <p:spPr>
          <a:xfrm>
            <a:off x="1686408" y="3189952"/>
            <a:ext cx="8646029"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3135" y="77910"/>
            <a:ext cx="6149525" cy="523220"/>
          </a:xfrm>
          <a:prstGeom prst="rect">
            <a:avLst/>
          </a:prstGeom>
          <a:noFill/>
        </p:spPr>
        <p:txBody>
          <a:bodyPr wrap="square" rtlCol="0">
            <a:spAutoFit/>
          </a:bodyPr>
          <a:lstStyle/>
          <a:p>
            <a:pPr algn="ctr"/>
            <a:r>
              <a:rPr lang="en-US" sz="2800" b="1" i="1" u="sng" dirty="0">
                <a:effectLst>
                  <a:outerShdw blurRad="38100" dist="38100" dir="2700000" algn="tl">
                    <a:srgbClr val="000000">
                      <a:alpha val="43137"/>
                    </a:srgbClr>
                  </a:outerShdw>
                </a:effectLst>
                <a:latin typeface="Arial Narrow" panose="020B0606020202030204" pitchFamily="34" charset="0"/>
              </a:rPr>
              <a:t>Tucannon River </a:t>
            </a:r>
            <a:r>
              <a:rPr lang="en-US" sz="1400" b="1" i="1" u="sng" dirty="0">
                <a:effectLst>
                  <a:outerShdw blurRad="38100" dist="38100" dir="2700000" algn="tl">
                    <a:srgbClr val="000000">
                      <a:alpha val="43137"/>
                    </a:srgbClr>
                  </a:outerShdw>
                </a:effectLst>
                <a:latin typeface="Arial Narrow" panose="020B0606020202030204" pitchFamily="34" charset="0"/>
              </a:rPr>
              <a:t>–  </a:t>
            </a:r>
            <a:r>
              <a:rPr lang="en-US" sz="1600" dirty="0">
                <a:latin typeface="Arial Narrow" panose="020B0606020202030204" pitchFamily="34" charset="0"/>
              </a:rPr>
              <a:t>Summary Data provided by Michael Gallinat</a:t>
            </a:r>
            <a:endParaRPr lang="en-US" sz="2400" dirty="0">
              <a:latin typeface="Arial Narrow" panose="020B0606020202030204" pitchFamily="34" charset="0"/>
            </a:endParaRPr>
          </a:p>
        </p:txBody>
      </p:sp>
      <p:grpSp>
        <p:nvGrpSpPr>
          <p:cNvPr id="24" name="Group 23">
            <a:extLst>
              <a:ext uri="{FF2B5EF4-FFF2-40B4-BE49-F238E27FC236}">
                <a16:creationId xmlns:a16="http://schemas.microsoft.com/office/drawing/2014/main" xmlns="" id="{6F72F1B2-6269-456D-AE1A-4D394C142731}"/>
              </a:ext>
            </a:extLst>
          </p:cNvPr>
          <p:cNvGrpSpPr/>
          <p:nvPr/>
        </p:nvGrpSpPr>
        <p:grpSpPr>
          <a:xfrm>
            <a:off x="853476" y="3325040"/>
            <a:ext cx="4667525" cy="3093154"/>
            <a:chOff x="-437934" y="314416"/>
            <a:chExt cx="4779745" cy="3380198"/>
          </a:xfrm>
        </p:grpSpPr>
        <p:sp>
          <p:nvSpPr>
            <p:cNvPr id="27" name="TextBox 26">
              <a:extLst>
                <a:ext uri="{FF2B5EF4-FFF2-40B4-BE49-F238E27FC236}">
                  <a16:creationId xmlns:a16="http://schemas.microsoft.com/office/drawing/2014/main" xmlns="" id="{0EB26259-0331-459C-9EEF-0BEE15028582}"/>
                </a:ext>
              </a:extLst>
            </p:cNvPr>
            <p:cNvSpPr txBox="1"/>
            <p:nvPr/>
          </p:nvSpPr>
          <p:spPr>
            <a:xfrm>
              <a:off x="-311738" y="314416"/>
              <a:ext cx="4653549" cy="3380198"/>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Returns to the Tucannon Trap</a:t>
              </a:r>
            </a:p>
            <a:p>
              <a:endParaRPr lang="en-US" sz="900" dirty="0"/>
            </a:p>
            <a:p>
              <a:r>
                <a:rPr lang="en-US" sz="2000" dirty="0"/>
                <a:t>		           </a:t>
              </a:r>
              <a:r>
                <a:rPr lang="en-US" sz="2000" b="1" dirty="0"/>
                <a:t>227 Total</a:t>
              </a:r>
            </a:p>
            <a:p>
              <a:r>
                <a:rPr lang="en-US" sz="2000" b="1" dirty="0"/>
                <a:t>		           189 Natural</a:t>
              </a:r>
            </a:p>
            <a:p>
              <a:r>
                <a:rPr lang="en-US" sz="2000" b="1" dirty="0"/>
                <a:t>		          + 38 Hatchery</a:t>
              </a:r>
            </a:p>
            <a:p>
              <a:endParaRPr lang="en-US" sz="2000" dirty="0"/>
            </a:p>
            <a:p>
              <a:endParaRPr lang="en-US" sz="2000" dirty="0"/>
            </a:p>
            <a:p>
              <a:endParaRPr lang="en-US" sz="2000" b="1" u="sng" dirty="0">
                <a:solidFill>
                  <a:srgbClr val="00B0F0"/>
                </a:solidFill>
              </a:endParaRPr>
            </a:p>
            <a:p>
              <a:endParaRPr lang="en-US" sz="100" b="1" u="sng" dirty="0">
                <a:solidFill>
                  <a:srgbClr val="00B0F0"/>
                </a:solidFill>
              </a:endParaRPr>
            </a:p>
            <a:p>
              <a:r>
                <a:rPr lang="en-US" sz="2000" b="1" u="sng" dirty="0">
                  <a:solidFill>
                    <a:srgbClr val="00B0F0"/>
                  </a:solidFill>
                </a:rPr>
                <a:t>~75% of HOR returns were Ad-clipped Strays (Umatilla, </a:t>
              </a:r>
              <a:r>
                <a:rPr lang="en-US" sz="2000" b="1" u="sng" dirty="0" err="1">
                  <a:solidFill>
                    <a:srgbClr val="00B0F0"/>
                  </a:solidFill>
                </a:rPr>
                <a:t>Touchet</a:t>
              </a:r>
              <a:r>
                <a:rPr lang="en-US" sz="2000" b="1" u="sng" dirty="0">
                  <a:solidFill>
                    <a:srgbClr val="00B0F0"/>
                  </a:solidFill>
                </a:rPr>
                <a:t>, unknown)</a:t>
              </a:r>
            </a:p>
          </p:txBody>
        </p:sp>
        <p:pic>
          <p:nvPicPr>
            <p:cNvPr id="25" name="Picture 24">
              <a:extLst>
                <a:ext uri="{FF2B5EF4-FFF2-40B4-BE49-F238E27FC236}">
                  <a16:creationId xmlns:a16="http://schemas.microsoft.com/office/drawing/2014/main" xmlns="" id="{B4319299-369D-4BE7-BD4D-E737256A6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934" y="809878"/>
              <a:ext cx="2520399" cy="1919456"/>
            </a:xfrm>
            <a:prstGeom prst="rect">
              <a:avLst/>
            </a:prstGeom>
            <a:solidFill>
              <a:schemeClr val="tx1"/>
            </a:solidFill>
            <a:ln w="12700">
              <a:solidFill>
                <a:schemeClr val="tx1"/>
              </a:solidFill>
            </a:ln>
            <a:effectLst>
              <a:outerShdw blurRad="50800" dist="38100" dir="2700000" algn="tl" rotWithShape="0">
                <a:prstClr val="black">
                  <a:alpha val="40000"/>
                </a:prstClr>
              </a:outerShdw>
            </a:effectLst>
          </p:spPr>
        </p:pic>
      </p:grpSp>
      <p:grpSp>
        <p:nvGrpSpPr>
          <p:cNvPr id="15" name="Group 14">
            <a:extLst>
              <a:ext uri="{FF2B5EF4-FFF2-40B4-BE49-F238E27FC236}">
                <a16:creationId xmlns:a16="http://schemas.microsoft.com/office/drawing/2014/main" xmlns="" id="{6DBC491A-8B80-B0D8-52D8-3314D5158236}"/>
              </a:ext>
            </a:extLst>
          </p:cNvPr>
          <p:cNvGrpSpPr/>
          <p:nvPr/>
        </p:nvGrpSpPr>
        <p:grpSpPr>
          <a:xfrm>
            <a:off x="5309118" y="296912"/>
            <a:ext cx="6690222" cy="2503108"/>
            <a:chOff x="5309118" y="296912"/>
            <a:chExt cx="6690222" cy="2503108"/>
          </a:xfrm>
        </p:grpSpPr>
        <p:grpSp>
          <p:nvGrpSpPr>
            <p:cNvPr id="4" name="Group 3">
              <a:extLst>
                <a:ext uri="{FF2B5EF4-FFF2-40B4-BE49-F238E27FC236}">
                  <a16:creationId xmlns:a16="http://schemas.microsoft.com/office/drawing/2014/main" xmlns="" id="{923E1B26-BF74-2584-4079-1842CF720098}"/>
                </a:ext>
              </a:extLst>
            </p:cNvPr>
            <p:cNvGrpSpPr/>
            <p:nvPr/>
          </p:nvGrpSpPr>
          <p:grpSpPr>
            <a:xfrm>
              <a:off x="5309118" y="431999"/>
              <a:ext cx="4886217" cy="2368021"/>
              <a:chOff x="5309118" y="431999"/>
              <a:chExt cx="4886217" cy="2368021"/>
            </a:xfrm>
          </p:grpSpPr>
          <p:sp>
            <p:nvSpPr>
              <p:cNvPr id="13" name="TextBox 12"/>
              <p:cNvSpPr txBox="1"/>
              <p:nvPr/>
            </p:nvSpPr>
            <p:spPr>
              <a:xfrm>
                <a:off x="6709729" y="431999"/>
                <a:ext cx="3485606" cy="2368021"/>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PIT Tag Returns</a:t>
                </a:r>
              </a:p>
              <a:p>
                <a:endParaRPr lang="en-US" sz="788" dirty="0"/>
              </a:p>
              <a:p>
                <a:r>
                  <a:rPr lang="en-US" sz="2000" dirty="0"/>
                  <a:t>Bonneville Est = </a:t>
                </a:r>
                <a:r>
                  <a:rPr lang="en-US" sz="2400" b="1" dirty="0"/>
                  <a:t>30</a:t>
                </a:r>
                <a:endParaRPr lang="en-US" sz="2800" b="1" u="sng" dirty="0">
                  <a:solidFill>
                    <a:srgbClr val="FF0000"/>
                  </a:solidFill>
                </a:endParaRPr>
              </a:p>
              <a:p>
                <a:r>
                  <a:rPr lang="en-US" sz="1400" dirty="0"/>
                  <a:t> </a:t>
                </a:r>
                <a:r>
                  <a:rPr lang="en-US" sz="2000" dirty="0"/>
                  <a:t>(</a:t>
                </a:r>
                <a:r>
                  <a:rPr lang="en-US" sz="2000" u="sng" dirty="0">
                    <a:solidFill>
                      <a:srgbClr val="FF0000"/>
                    </a:solidFill>
                  </a:rPr>
                  <a:t>2 Total PIT Tags</a:t>
                </a:r>
                <a:r>
                  <a:rPr lang="en-US" sz="2000" dirty="0"/>
                  <a:t>)</a:t>
                </a:r>
              </a:p>
              <a:p>
                <a:endParaRPr lang="en-US" sz="1400" dirty="0"/>
              </a:p>
              <a:p>
                <a:endParaRPr lang="en-US" sz="1400" dirty="0"/>
              </a:p>
              <a:p>
                <a:r>
                  <a:rPr lang="en-US" sz="2000" dirty="0"/>
                  <a:t>Estimated Conversion to Tucannon FH Weir/Trap </a:t>
                </a:r>
                <a:r>
                  <a:rPr lang="en-US" sz="2400" b="1" dirty="0"/>
                  <a:t>~ 47</a:t>
                </a:r>
                <a:endParaRPr lang="en-US" sz="2000" b="1" u="sng" dirty="0">
                  <a:solidFill>
                    <a:srgbClr val="FF0000"/>
                  </a:solidFill>
                </a:endParaRPr>
              </a:p>
            </p:txBody>
          </p:sp>
          <p:cxnSp>
            <p:nvCxnSpPr>
              <p:cNvPr id="8" name="Straight Arrow Connector 7">
                <a:extLst>
                  <a:ext uri="{FF2B5EF4-FFF2-40B4-BE49-F238E27FC236}">
                    <a16:creationId xmlns:a16="http://schemas.microsoft.com/office/drawing/2014/main" xmlns="" id="{49E35603-F649-404F-8018-FDA3A1E367FF}"/>
                  </a:ext>
                </a:extLst>
              </p:cNvPr>
              <p:cNvCxnSpPr>
                <a:cxnSpLocks/>
              </p:cNvCxnSpPr>
              <p:nvPr/>
            </p:nvCxnSpPr>
            <p:spPr>
              <a:xfrm>
                <a:off x="5309118" y="1762191"/>
                <a:ext cx="1400611" cy="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xmlns="" id="{92360731-ED84-973A-CF81-C2EA3981C0D0}"/>
                </a:ext>
              </a:extLst>
            </p:cNvPr>
            <p:cNvPicPr>
              <a:picLocks noChangeAspect="1"/>
            </p:cNvPicPr>
            <p:nvPr/>
          </p:nvPicPr>
          <p:blipFill>
            <a:blip r:embed="rId3"/>
            <a:stretch>
              <a:fillRect/>
            </a:stretch>
          </p:blipFill>
          <p:spPr>
            <a:xfrm>
              <a:off x="8949744" y="296912"/>
              <a:ext cx="3049596" cy="1767819"/>
            </a:xfrm>
            <a:prstGeom prst="rect">
              <a:avLst/>
            </a:prstGeom>
          </p:spPr>
        </p:pic>
      </p:grpSp>
      <p:grpSp>
        <p:nvGrpSpPr>
          <p:cNvPr id="17" name="Group 16">
            <a:extLst>
              <a:ext uri="{FF2B5EF4-FFF2-40B4-BE49-F238E27FC236}">
                <a16:creationId xmlns:a16="http://schemas.microsoft.com/office/drawing/2014/main" xmlns="" id="{472E63D9-6A1A-F0DF-272E-685B3D28317C}"/>
              </a:ext>
            </a:extLst>
          </p:cNvPr>
          <p:cNvGrpSpPr/>
          <p:nvPr/>
        </p:nvGrpSpPr>
        <p:grpSpPr>
          <a:xfrm>
            <a:off x="5163581" y="3341175"/>
            <a:ext cx="6853763" cy="2867538"/>
            <a:chOff x="5163581" y="3341175"/>
            <a:chExt cx="6853763" cy="2867538"/>
          </a:xfrm>
        </p:grpSpPr>
        <p:grpSp>
          <p:nvGrpSpPr>
            <p:cNvPr id="5" name="Group 4">
              <a:extLst>
                <a:ext uri="{FF2B5EF4-FFF2-40B4-BE49-F238E27FC236}">
                  <a16:creationId xmlns:a16="http://schemas.microsoft.com/office/drawing/2014/main" xmlns="" id="{0379672A-22EB-DD53-C030-79AA1F24308F}"/>
                </a:ext>
              </a:extLst>
            </p:cNvPr>
            <p:cNvGrpSpPr/>
            <p:nvPr/>
          </p:nvGrpSpPr>
          <p:grpSpPr>
            <a:xfrm>
              <a:off x="5163581" y="3708028"/>
              <a:ext cx="6853763" cy="2500685"/>
              <a:chOff x="5211597" y="3657658"/>
              <a:chExt cx="4592585" cy="2500685"/>
            </a:xfrm>
          </p:grpSpPr>
          <p:sp>
            <p:nvSpPr>
              <p:cNvPr id="23" name="TextBox 22">
                <a:extLst>
                  <a:ext uri="{FF2B5EF4-FFF2-40B4-BE49-F238E27FC236}">
                    <a16:creationId xmlns:a16="http://schemas.microsoft.com/office/drawing/2014/main" xmlns="" id="{A84C2F08-AAF0-4B8E-865B-334036F9FBA5}"/>
                  </a:ext>
                </a:extLst>
              </p:cNvPr>
              <p:cNvSpPr txBox="1"/>
              <p:nvPr/>
            </p:nvSpPr>
            <p:spPr>
              <a:xfrm>
                <a:off x="5953272" y="3657658"/>
                <a:ext cx="3850910" cy="250068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Spawned at Lyons Ferry</a:t>
                </a:r>
              </a:p>
              <a:p>
                <a:endParaRPr lang="en-US" dirty="0"/>
              </a:p>
              <a:p>
                <a:r>
                  <a:rPr lang="en-US" sz="2400" b="1" dirty="0"/>
                  <a:t>85 Females Spawned</a:t>
                </a:r>
              </a:p>
              <a:p>
                <a:r>
                  <a:rPr lang="en-US" sz="2400" b="1" dirty="0"/>
                  <a:t>~289,000 Eggs</a:t>
                </a:r>
              </a:p>
              <a:p>
                <a:endParaRPr lang="en-US" sz="1050" b="1" dirty="0"/>
              </a:p>
              <a:p>
                <a:r>
                  <a:rPr lang="en-US" sz="2800" b="1" dirty="0">
                    <a:solidFill>
                      <a:srgbClr val="00B050"/>
                    </a:solidFill>
                  </a:rPr>
                  <a:t>Expect to get 250K to 260K smolts (~110-115% of program) </a:t>
                </a:r>
                <a:r>
                  <a:rPr lang="en-US" sz="2800" b="1" dirty="0">
                    <a:solidFill>
                      <a:srgbClr val="00B050"/>
                    </a:solidFill>
                    <a:sym typeface="Wingdings" panose="05000000000000000000" pitchFamily="2" charset="2"/>
                  </a:rPr>
                  <a:t></a:t>
                </a:r>
                <a:endParaRPr lang="en-US" sz="2800" b="1" dirty="0">
                  <a:solidFill>
                    <a:srgbClr val="00B050"/>
                  </a:solidFill>
                </a:endParaRPr>
              </a:p>
            </p:txBody>
          </p:sp>
          <p:cxnSp>
            <p:nvCxnSpPr>
              <p:cNvPr id="32" name="Straight Arrow Connector 31">
                <a:extLst>
                  <a:ext uri="{FF2B5EF4-FFF2-40B4-BE49-F238E27FC236}">
                    <a16:creationId xmlns:a16="http://schemas.microsoft.com/office/drawing/2014/main" xmlns="" id="{CB598ED7-E4DD-4FBD-97E3-D8960E395E8F}"/>
                  </a:ext>
                </a:extLst>
              </p:cNvPr>
              <p:cNvCxnSpPr>
                <a:cxnSpLocks/>
              </p:cNvCxnSpPr>
              <p:nvPr/>
            </p:nvCxnSpPr>
            <p:spPr>
              <a:xfrm>
                <a:off x="5211597" y="5102834"/>
                <a:ext cx="644154" cy="2061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xmlns="" id="{87981F17-CAF1-DBC9-4CB4-7F980204126E}"/>
                </a:ext>
              </a:extLst>
            </p:cNvPr>
            <p:cNvPicPr>
              <a:picLocks noChangeAspect="1"/>
            </p:cNvPicPr>
            <p:nvPr/>
          </p:nvPicPr>
          <p:blipFill>
            <a:blip r:embed="rId4"/>
            <a:stretch>
              <a:fillRect/>
            </a:stretch>
          </p:blipFill>
          <p:spPr>
            <a:xfrm>
              <a:off x="9503670" y="3341175"/>
              <a:ext cx="2513674" cy="1850129"/>
            </a:xfrm>
            <a:prstGeom prst="rect">
              <a:avLst/>
            </a:prstGeom>
          </p:spPr>
        </p:pic>
      </p:grpSp>
    </p:spTree>
    <p:extLst>
      <p:ext uri="{BB962C8B-B14F-4D97-AF65-F5344CB8AC3E}">
        <p14:creationId xmlns:p14="http://schemas.microsoft.com/office/powerpoint/2010/main" val="32660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a:off x="895739" y="2659225"/>
            <a:ext cx="11013930"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9660" y="47696"/>
            <a:ext cx="6149525" cy="523220"/>
          </a:xfrm>
          <a:prstGeom prst="rect">
            <a:avLst/>
          </a:prstGeom>
          <a:noFill/>
        </p:spPr>
        <p:txBody>
          <a:bodyPr wrap="square" rtlCol="0">
            <a:spAutoFit/>
          </a:bodyPr>
          <a:lstStyle/>
          <a:p>
            <a:r>
              <a:rPr lang="en-US" sz="2800" b="1" i="1" u="sng" dirty="0">
                <a:effectLst>
                  <a:outerShdw blurRad="38100" dist="38100" dir="2700000" algn="tl">
                    <a:srgbClr val="000000">
                      <a:alpha val="43137"/>
                    </a:srgbClr>
                  </a:outerShdw>
                </a:effectLst>
                <a:latin typeface="Arial Narrow" panose="020B0606020202030204" pitchFamily="34" charset="0"/>
              </a:rPr>
              <a:t>Tucannon River </a:t>
            </a:r>
            <a:r>
              <a:rPr lang="en-US" sz="1400" b="1" i="1" u="sng" dirty="0">
                <a:effectLst>
                  <a:outerShdw blurRad="38100" dist="38100" dir="2700000" algn="tl">
                    <a:srgbClr val="000000">
                      <a:alpha val="43137"/>
                    </a:srgbClr>
                  </a:outerShdw>
                </a:effectLst>
                <a:latin typeface="Arial Narrow" panose="020B0606020202030204" pitchFamily="34" charset="0"/>
              </a:rPr>
              <a:t>– Continued</a:t>
            </a:r>
            <a:endParaRPr lang="en-US" sz="2800" dirty="0">
              <a:latin typeface="Arial Narrow" panose="020B0606020202030204" pitchFamily="34" charset="0"/>
            </a:endParaRPr>
          </a:p>
        </p:txBody>
      </p:sp>
      <p:sp>
        <p:nvSpPr>
          <p:cNvPr id="34" name="TextBox 33">
            <a:extLst>
              <a:ext uri="{FF2B5EF4-FFF2-40B4-BE49-F238E27FC236}">
                <a16:creationId xmlns:a16="http://schemas.microsoft.com/office/drawing/2014/main" xmlns="" id="{6CDECF4D-BFD2-45DE-9722-0CD344E59E57}"/>
              </a:ext>
            </a:extLst>
          </p:cNvPr>
          <p:cNvSpPr txBox="1"/>
          <p:nvPr/>
        </p:nvSpPr>
        <p:spPr>
          <a:xfrm>
            <a:off x="449660" y="3299231"/>
            <a:ext cx="4195431" cy="2769989"/>
          </a:xfrm>
          <a:prstGeom prst="rect">
            <a:avLst/>
          </a:prstGeom>
          <a:noFill/>
        </p:spPr>
        <p:txBody>
          <a:bodyPr wrap="square" rtlCol="0">
            <a:spAutoFit/>
          </a:bodyPr>
          <a:lstStyle/>
          <a:p>
            <a:pPr algn="ctr"/>
            <a:endParaRPr lang="en-US" sz="1400" b="1" u="sng" dirty="0">
              <a:effectLst>
                <a:outerShdw blurRad="38100" dist="38100" dir="2700000" algn="tl">
                  <a:srgbClr val="000000">
                    <a:alpha val="43137"/>
                  </a:srgbClr>
                </a:outerShdw>
              </a:effectLst>
            </a:endParaRPr>
          </a:p>
          <a:p>
            <a:pPr algn="ctr"/>
            <a:r>
              <a:rPr lang="en-US" sz="3600" b="1" u="sng" dirty="0">
                <a:effectLst>
                  <a:outerShdw blurRad="38100" dist="38100" dir="2700000" algn="tl">
                    <a:srgbClr val="000000">
                      <a:alpha val="43137"/>
                    </a:srgbClr>
                  </a:outerShdw>
                </a:effectLst>
              </a:rPr>
              <a:t>TOTAL RETURN = 273</a:t>
            </a:r>
          </a:p>
          <a:p>
            <a:pPr algn="ctr"/>
            <a:r>
              <a:rPr lang="en-US" sz="2400" b="1" u="sng" dirty="0">
                <a:effectLst>
                  <a:outerShdw blurRad="38100" dist="38100" dir="2700000" algn="tl">
                    <a:srgbClr val="000000">
                      <a:alpha val="43137"/>
                    </a:srgbClr>
                  </a:outerShdw>
                </a:effectLst>
              </a:rPr>
              <a:t>220 NOR</a:t>
            </a:r>
          </a:p>
          <a:p>
            <a:pPr algn="ctr"/>
            <a:r>
              <a:rPr lang="en-US" sz="2400" b="1" u="sng" dirty="0">
                <a:effectLst>
                  <a:outerShdw blurRad="38100" dist="38100" dir="2700000" algn="tl">
                    <a:srgbClr val="000000">
                      <a:alpha val="43137"/>
                    </a:srgbClr>
                  </a:outerShdw>
                </a:effectLst>
              </a:rPr>
              <a:t>44 HOR (80% Stray)</a:t>
            </a:r>
          </a:p>
          <a:p>
            <a:pPr algn="ctr"/>
            <a:endParaRPr lang="en-US" sz="2400" b="1" u="sng" dirty="0">
              <a:effectLst>
                <a:outerShdw blurRad="38100" dist="38100" dir="2700000" algn="tl">
                  <a:srgbClr val="000000">
                    <a:alpha val="43137"/>
                  </a:srgbClr>
                </a:outerShdw>
              </a:effectLst>
            </a:endParaRPr>
          </a:p>
          <a:p>
            <a:pPr algn="ctr"/>
            <a:r>
              <a:rPr lang="en-US" sz="3200" b="1" u="sng" dirty="0">
                <a:effectLst>
                  <a:outerShdw blurRad="38100" dist="38100" dir="2700000" algn="tl">
                    <a:srgbClr val="000000">
                      <a:alpha val="43137"/>
                    </a:srgbClr>
                  </a:outerShdw>
                </a:effectLst>
              </a:rPr>
              <a:t>(~218% of Pre-Season)</a:t>
            </a:r>
          </a:p>
          <a:p>
            <a:pPr algn="ctr"/>
            <a:endParaRPr lang="en-US" sz="2000" b="1" dirty="0"/>
          </a:p>
        </p:txBody>
      </p:sp>
      <p:sp>
        <p:nvSpPr>
          <p:cNvPr id="3" name="TextBox 2">
            <a:extLst>
              <a:ext uri="{FF2B5EF4-FFF2-40B4-BE49-F238E27FC236}">
                <a16:creationId xmlns:a16="http://schemas.microsoft.com/office/drawing/2014/main" xmlns="" id="{2A5B8F7D-7F56-753C-ACCC-D4F3543D33E8}"/>
              </a:ext>
            </a:extLst>
          </p:cNvPr>
          <p:cNvSpPr txBox="1"/>
          <p:nvPr/>
        </p:nvSpPr>
        <p:spPr>
          <a:xfrm>
            <a:off x="351453" y="756126"/>
            <a:ext cx="4603102" cy="1903098"/>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Adult Outplants</a:t>
            </a:r>
          </a:p>
          <a:p>
            <a:endParaRPr lang="en-US" sz="900" dirty="0"/>
          </a:p>
          <a:p>
            <a:r>
              <a:rPr lang="en-US" sz="2000" dirty="0"/>
              <a:t>18 Females, 28 (males)</a:t>
            </a:r>
          </a:p>
          <a:p>
            <a:r>
              <a:rPr lang="en-US" sz="2000" dirty="0"/>
              <a:t>outplanted on August 30</a:t>
            </a:r>
            <a:r>
              <a:rPr lang="en-US" sz="2000" baseline="30000" dirty="0"/>
              <a:t>th</a:t>
            </a:r>
            <a:r>
              <a:rPr lang="en-US" sz="2000" dirty="0"/>
              <a:t>.</a:t>
            </a:r>
          </a:p>
          <a:p>
            <a:endParaRPr lang="en-US" sz="2000" dirty="0"/>
          </a:p>
          <a:p>
            <a:r>
              <a:rPr lang="en-US" sz="2000" dirty="0"/>
              <a:t>80-90% success from Outplanted Females   </a:t>
            </a:r>
            <a:endParaRPr lang="en-US" sz="5400" dirty="0"/>
          </a:p>
        </p:txBody>
      </p:sp>
      <p:pic>
        <p:nvPicPr>
          <p:cNvPr id="4" name="Picture 3">
            <a:extLst>
              <a:ext uri="{FF2B5EF4-FFF2-40B4-BE49-F238E27FC236}">
                <a16:creationId xmlns:a16="http://schemas.microsoft.com/office/drawing/2014/main" xmlns="" id="{851BCBAA-35ED-0335-A117-E3F3272A30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913" y="699301"/>
            <a:ext cx="2156834" cy="1437889"/>
          </a:xfrm>
          <a:prstGeom prst="rect">
            <a:avLst/>
          </a:prstGeom>
          <a:ln w="19050">
            <a:solidFill>
              <a:schemeClr val="tx1"/>
            </a:solidFill>
          </a:ln>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xmlns="" id="{BB1E2291-76E2-4559-8D9E-66626D7E3697}"/>
              </a:ext>
            </a:extLst>
          </p:cNvPr>
          <p:cNvGrpSpPr/>
          <p:nvPr/>
        </p:nvGrpSpPr>
        <p:grpSpPr>
          <a:xfrm>
            <a:off x="5898879" y="309306"/>
            <a:ext cx="5655918" cy="2139047"/>
            <a:chOff x="5898879" y="309306"/>
            <a:chExt cx="5655918" cy="2139047"/>
          </a:xfrm>
        </p:grpSpPr>
        <p:grpSp>
          <p:nvGrpSpPr>
            <p:cNvPr id="7" name="Group 6">
              <a:extLst>
                <a:ext uri="{FF2B5EF4-FFF2-40B4-BE49-F238E27FC236}">
                  <a16:creationId xmlns:a16="http://schemas.microsoft.com/office/drawing/2014/main" xmlns="" id="{9EA3EE38-8407-E8D6-8C0A-25E60AB56FAA}"/>
                </a:ext>
              </a:extLst>
            </p:cNvPr>
            <p:cNvGrpSpPr/>
            <p:nvPr/>
          </p:nvGrpSpPr>
          <p:grpSpPr>
            <a:xfrm>
              <a:off x="6896100" y="309306"/>
              <a:ext cx="4658697" cy="2139047"/>
              <a:chOff x="6896100" y="309306"/>
              <a:chExt cx="4658697" cy="2139047"/>
            </a:xfrm>
          </p:grpSpPr>
          <p:sp>
            <p:nvSpPr>
              <p:cNvPr id="30" name="TextBox 29">
                <a:extLst>
                  <a:ext uri="{FF2B5EF4-FFF2-40B4-BE49-F238E27FC236}">
                    <a16:creationId xmlns:a16="http://schemas.microsoft.com/office/drawing/2014/main" xmlns="" id="{B446F76F-320F-4855-9477-C41D4B607297}"/>
                  </a:ext>
                </a:extLst>
              </p:cNvPr>
              <p:cNvSpPr txBox="1"/>
              <p:nvPr/>
            </p:nvSpPr>
            <p:spPr>
              <a:xfrm>
                <a:off x="6896100" y="309306"/>
                <a:ext cx="3886198" cy="2139047"/>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Spawning Ground Surveys</a:t>
                </a:r>
              </a:p>
              <a:p>
                <a:endParaRPr lang="en-US" sz="900" dirty="0"/>
              </a:p>
              <a:p>
                <a:r>
                  <a:rPr lang="en-US" sz="2000" b="1" dirty="0">
                    <a:highlight>
                      <a:srgbClr val="00FFFF"/>
                    </a:highlight>
                  </a:rPr>
                  <a:t>41 redds - 2022</a:t>
                </a:r>
                <a:endParaRPr lang="en-US" b="1" dirty="0">
                  <a:highlight>
                    <a:srgbClr val="00FFFF"/>
                  </a:highlight>
                </a:endParaRPr>
              </a:p>
              <a:p>
                <a:r>
                  <a:rPr lang="en-US" sz="2000" dirty="0"/>
                  <a:t>35 redds - 2021 </a:t>
                </a:r>
              </a:p>
              <a:p>
                <a:r>
                  <a:rPr lang="en-US" sz="2000" dirty="0"/>
                  <a:t>14 redds - 2020</a:t>
                </a:r>
              </a:p>
              <a:p>
                <a:r>
                  <a:rPr lang="en-US" sz="2000" dirty="0"/>
                  <a:t>11 redds - 2019</a:t>
                </a:r>
              </a:p>
              <a:p>
                <a:r>
                  <a:rPr lang="en-US" sz="2000" dirty="0"/>
                  <a:t>109 redds - 2018</a:t>
                </a:r>
              </a:p>
            </p:txBody>
          </p:sp>
          <p:pic>
            <p:nvPicPr>
              <p:cNvPr id="31" name="Picture 30">
                <a:extLst>
                  <a:ext uri="{FF2B5EF4-FFF2-40B4-BE49-F238E27FC236}">
                    <a16:creationId xmlns:a16="http://schemas.microsoft.com/office/drawing/2014/main" xmlns="" id="{26FD7FB6-41CE-4179-A4C4-8067A7A07E3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7000" contrast="24000"/>
                        </a14:imgEffect>
                      </a14:imgLayer>
                    </a14:imgProps>
                  </a:ext>
                  <a:ext uri="{28A0092B-C50C-407E-A947-70E740481C1C}">
                    <a14:useLocalDpi xmlns:a14="http://schemas.microsoft.com/office/drawing/2010/main" val="0"/>
                  </a:ext>
                </a:extLst>
              </a:blip>
              <a:stretch>
                <a:fillRect/>
              </a:stretch>
            </p:blipFill>
            <p:spPr>
              <a:xfrm>
                <a:off x="8924925" y="761924"/>
                <a:ext cx="2629872" cy="1686429"/>
              </a:xfrm>
              <a:prstGeom prst="rect">
                <a:avLst/>
              </a:prstGeom>
              <a:ln w="12700">
                <a:solidFill>
                  <a:schemeClr val="tx1"/>
                </a:solidFill>
              </a:ln>
              <a:effectLst>
                <a:outerShdw blurRad="50800" dist="38100" dir="2700000" algn="tl" rotWithShape="0">
                  <a:prstClr val="black">
                    <a:alpha val="40000"/>
                  </a:prstClr>
                </a:outerShdw>
              </a:effectLst>
            </p:spPr>
          </p:pic>
        </p:grpSp>
        <p:cxnSp>
          <p:nvCxnSpPr>
            <p:cNvPr id="6" name="Straight Arrow Connector 5">
              <a:extLst>
                <a:ext uri="{FF2B5EF4-FFF2-40B4-BE49-F238E27FC236}">
                  <a16:creationId xmlns:a16="http://schemas.microsoft.com/office/drawing/2014/main" xmlns="" id="{6ECCA639-3B53-FD7C-3E39-F2932A53F250}"/>
                </a:ext>
              </a:extLst>
            </p:cNvPr>
            <p:cNvCxnSpPr>
              <a:cxnSpLocks/>
            </p:cNvCxnSpPr>
            <p:nvPr/>
          </p:nvCxnSpPr>
          <p:spPr>
            <a:xfrm>
              <a:off x="5898879" y="1398298"/>
              <a:ext cx="997221" cy="0"/>
            </a:xfrm>
            <a:prstGeom prst="straightConnector1">
              <a:avLst/>
            </a:prstGeom>
            <a:ln w="123825">
              <a:tailEnd type="triangle"/>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xmlns="" id="{469724AE-68CD-CAB4-BB43-B2781EC981B7}"/>
              </a:ext>
            </a:extLst>
          </p:cNvPr>
          <p:cNvCxnSpPr>
            <a:cxnSpLocks/>
          </p:cNvCxnSpPr>
          <p:nvPr/>
        </p:nvCxnSpPr>
        <p:spPr>
          <a:xfrm flipV="1">
            <a:off x="4815488" y="2659225"/>
            <a:ext cx="0" cy="4012163"/>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5FABDB4-AC22-B9B3-09DF-1DAA3E4A5367}"/>
              </a:ext>
            </a:extLst>
          </p:cNvPr>
          <p:cNvSpPr txBox="1"/>
          <p:nvPr/>
        </p:nvSpPr>
        <p:spPr>
          <a:xfrm>
            <a:off x="5276835" y="3000395"/>
            <a:ext cx="6465505" cy="3170099"/>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2023 Pre-Season Forecast   </a:t>
            </a:r>
            <a:r>
              <a:rPr lang="en-US" dirty="0"/>
              <a:t>~</a:t>
            </a:r>
            <a:r>
              <a:rPr lang="en-US" sz="2000" b="1" dirty="0"/>
              <a:t>100 Total (80 H, 20 N)</a:t>
            </a:r>
          </a:p>
          <a:p>
            <a:r>
              <a:rPr lang="en-US" sz="2000" b="1" dirty="0"/>
              <a:t> 			             ~70 to Weir/Trap</a:t>
            </a:r>
            <a:r>
              <a:rPr lang="en-US" dirty="0"/>
              <a:t> </a:t>
            </a:r>
          </a:p>
          <a:p>
            <a:endParaRPr lang="en-US" sz="1000" dirty="0"/>
          </a:p>
          <a:p>
            <a:r>
              <a:rPr lang="en-US" sz="2400" b="1" dirty="0"/>
              <a:t>Why So Low?   </a:t>
            </a:r>
            <a:r>
              <a:rPr lang="en-US" dirty="0"/>
              <a:t>4-Year (2019 Brood) is Dominate Age Class</a:t>
            </a:r>
            <a:endParaRPr lang="en-US" sz="2400" dirty="0"/>
          </a:p>
          <a:p>
            <a:r>
              <a:rPr lang="en-US" dirty="0"/>
              <a:t>2019 Brood Eggs in Gravel – 2020 Flood, &lt;500 smolts estimated</a:t>
            </a:r>
          </a:p>
          <a:p>
            <a:r>
              <a:rPr lang="en-US" dirty="0"/>
              <a:t>2019 Hatchery Brood</a:t>
            </a:r>
          </a:p>
          <a:p>
            <a:r>
              <a:rPr lang="en-US" dirty="0"/>
              <a:t>       BKD issues </a:t>
            </a:r>
          </a:p>
          <a:p>
            <a:r>
              <a:rPr lang="en-US" dirty="0"/>
              <a:t>       Estimated 35% survival to LOMO</a:t>
            </a:r>
          </a:p>
          <a:p>
            <a:r>
              <a:rPr lang="en-US" dirty="0"/>
              <a:t>       60% survival is the more normal average</a:t>
            </a:r>
          </a:p>
          <a:p>
            <a:endParaRPr lang="en-US" sz="700" dirty="0"/>
          </a:p>
          <a:p>
            <a:endParaRPr lang="en-US" sz="700" dirty="0"/>
          </a:p>
          <a:p>
            <a:r>
              <a:rPr lang="en-US" dirty="0"/>
              <a:t>Pre-Season Adjustments based on PIT Tags – hope we’re wrong!</a:t>
            </a:r>
          </a:p>
        </p:txBody>
      </p:sp>
      <p:grpSp>
        <p:nvGrpSpPr>
          <p:cNvPr id="21" name="Group 20">
            <a:extLst>
              <a:ext uri="{FF2B5EF4-FFF2-40B4-BE49-F238E27FC236}">
                <a16:creationId xmlns:a16="http://schemas.microsoft.com/office/drawing/2014/main" xmlns="" id="{83C6D064-5BBF-62A3-AE2D-D210C3078D6D}"/>
              </a:ext>
            </a:extLst>
          </p:cNvPr>
          <p:cNvGrpSpPr/>
          <p:nvPr/>
        </p:nvGrpSpPr>
        <p:grpSpPr>
          <a:xfrm>
            <a:off x="6983380" y="1760286"/>
            <a:ext cx="2207096" cy="2513382"/>
            <a:chOff x="6983380" y="1760286"/>
            <a:chExt cx="2207096" cy="2513382"/>
          </a:xfrm>
        </p:grpSpPr>
        <p:sp>
          <p:nvSpPr>
            <p:cNvPr id="17" name="Rectangle 16">
              <a:extLst>
                <a:ext uri="{FF2B5EF4-FFF2-40B4-BE49-F238E27FC236}">
                  <a16:creationId xmlns:a16="http://schemas.microsoft.com/office/drawing/2014/main" xmlns="" id="{BD2F48EA-0B2A-2BE3-3682-A6CA4A32755C}"/>
                </a:ext>
              </a:extLst>
            </p:cNvPr>
            <p:cNvSpPr/>
            <p:nvPr/>
          </p:nvSpPr>
          <p:spPr>
            <a:xfrm>
              <a:off x="6983380" y="1760286"/>
              <a:ext cx="1655795" cy="376904"/>
            </a:xfrm>
            <a:prstGeom prst="rect">
              <a:avLst/>
            </a:prstGeom>
            <a:noFill/>
            <a:ln w="34925">
              <a:solidFill>
                <a:srgbClr val="F62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74E49805-5044-65ED-7A1B-FEF725518A93}"/>
                </a:ext>
              </a:extLst>
            </p:cNvPr>
            <p:cNvSpPr/>
            <p:nvPr/>
          </p:nvSpPr>
          <p:spPr>
            <a:xfrm>
              <a:off x="7210425" y="3896764"/>
              <a:ext cx="1980051" cy="376904"/>
            </a:xfrm>
            <a:prstGeom prst="rect">
              <a:avLst/>
            </a:prstGeom>
            <a:noFill/>
            <a:ln w="34925">
              <a:solidFill>
                <a:srgbClr val="F62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xmlns="" id="{D02882A0-EEB2-F3EC-A7EC-0E9988D51EAA}"/>
                </a:ext>
              </a:extLst>
            </p:cNvPr>
            <p:cNvCxnSpPr>
              <a:stCxn id="17" idx="2"/>
            </p:cNvCxnSpPr>
            <p:nvPr/>
          </p:nvCxnSpPr>
          <p:spPr>
            <a:xfrm>
              <a:off x="7811278" y="2137190"/>
              <a:ext cx="170672" cy="1759574"/>
            </a:xfrm>
            <a:prstGeom prst="straightConnector1">
              <a:avLst/>
            </a:prstGeom>
            <a:ln w="66675">
              <a:solidFill>
                <a:srgbClr val="F62ED9"/>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911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94014" y="460663"/>
          <a:ext cx="11003972" cy="5936673"/>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a:extLst>
              <a:ext uri="{FF2B5EF4-FFF2-40B4-BE49-F238E27FC236}">
                <a16:creationId xmlns:a16="http://schemas.microsoft.com/office/drawing/2014/main" xmlns="" id="{855A0833-6EAE-875B-C049-DF4BB61253F1}"/>
              </a:ext>
            </a:extLst>
          </p:cNvPr>
          <p:cNvSpPr/>
          <p:nvPr/>
        </p:nvSpPr>
        <p:spPr>
          <a:xfrm>
            <a:off x="10249784" y="4922873"/>
            <a:ext cx="1095155" cy="8399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7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a:extLst>
              <a:ext uri="{FF2B5EF4-FFF2-40B4-BE49-F238E27FC236}">
                <a16:creationId xmlns:a16="http://schemas.microsoft.com/office/drawing/2014/main" xmlns="" id="{AC451530-B50F-7CFE-3B42-7759A7FA3EA9}"/>
              </a:ext>
            </a:extLst>
          </p:cNvPr>
          <p:cNvGraphicFramePr>
            <a:graphicFrameLocks/>
          </p:cNvGraphicFramePr>
          <p:nvPr/>
        </p:nvGraphicFramePr>
        <p:xfrm>
          <a:off x="694268" y="443343"/>
          <a:ext cx="10803464" cy="59713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EB449F5D-DD50-B53A-6688-C97317808CFA}"/>
              </a:ext>
            </a:extLst>
          </p:cNvPr>
          <p:cNvSpPr txBox="1"/>
          <p:nvPr/>
        </p:nvSpPr>
        <p:spPr>
          <a:xfrm>
            <a:off x="1461410" y="957461"/>
            <a:ext cx="10234404" cy="838948"/>
          </a:xfrm>
          <a:prstGeom prst="rect">
            <a:avLst/>
          </a:prstGeom>
          <a:noFill/>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HOR = </a:t>
            </a:r>
            <a:r>
              <a:rPr lang="en-US" sz="20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1.8 R/S</a:t>
            </a:r>
            <a:r>
              <a:rPr lang="en-US" sz="2000" b="1" dirty="0">
                <a:latin typeface="Calibri" panose="020F0502020204030204" pitchFamily="34" charset="0"/>
                <a:ea typeface="Calibri" panose="020F0502020204030204" pitchFamily="34" charset="0"/>
                <a:cs typeface="Times New Roman" panose="02020603050405020304" pitchFamily="18" charset="0"/>
              </a:rPr>
              <a:t>, 8 of 33 below replacement</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NOR = </a:t>
            </a:r>
            <a:r>
              <a:rPr lang="en-US" sz="2000" b="1" dirty="0">
                <a:highlight>
                  <a:srgbClr val="C0C0C0"/>
                </a:highlight>
                <a:latin typeface="Calibri" panose="020F0502020204030204" pitchFamily="34" charset="0"/>
                <a:ea typeface="Calibri" panose="020F0502020204030204" pitchFamily="34" charset="0"/>
                <a:cs typeface="Times New Roman" panose="02020603050405020304" pitchFamily="18" charset="0"/>
              </a:rPr>
              <a:t>0.6 R/S</a:t>
            </a:r>
            <a:r>
              <a:rPr lang="en-US" sz="2000" b="1" dirty="0">
                <a:latin typeface="Calibri" panose="020F0502020204030204" pitchFamily="34" charset="0"/>
                <a:ea typeface="Calibri" panose="020F0502020204030204" pitchFamily="34" charset="0"/>
                <a:cs typeface="Times New Roman" panose="02020603050405020304" pitchFamily="18" charset="0"/>
              </a:rPr>
              <a:t>, 22 of 33 below replacement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 name="Straight Arrow Connector 1">
            <a:extLst>
              <a:ext uri="{FF2B5EF4-FFF2-40B4-BE49-F238E27FC236}">
                <a16:creationId xmlns:a16="http://schemas.microsoft.com/office/drawing/2014/main" xmlns="" id="{E677E9A0-C476-6123-2696-098EF6758D17}"/>
              </a:ext>
            </a:extLst>
          </p:cNvPr>
          <p:cNvCxnSpPr>
            <a:cxnSpLocks/>
          </p:cNvCxnSpPr>
          <p:nvPr/>
        </p:nvCxnSpPr>
        <p:spPr>
          <a:xfrm>
            <a:off x="3347661" y="3786431"/>
            <a:ext cx="0" cy="14447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9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82951B5D-E933-4453-8E1D-21C31F160152}"/>
              </a:ext>
            </a:extLst>
          </p:cNvPr>
          <p:cNvGraphicFramePr/>
          <p:nvPr/>
        </p:nvGraphicFramePr>
        <p:xfrm>
          <a:off x="457200" y="1041991"/>
          <a:ext cx="11174819" cy="539070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xmlns="" id="{BDC5BF40-0B7E-402C-9376-C1F477491D79}"/>
              </a:ext>
            </a:extLst>
          </p:cNvPr>
          <p:cNvCxnSpPr>
            <a:cxnSpLocks/>
          </p:cNvCxnSpPr>
          <p:nvPr/>
        </p:nvCxnSpPr>
        <p:spPr>
          <a:xfrm flipV="1">
            <a:off x="3110548" y="1180214"/>
            <a:ext cx="0" cy="4859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F973E83-4D78-4450-ACD7-255267BE16F7}"/>
              </a:ext>
            </a:extLst>
          </p:cNvPr>
          <p:cNvCxnSpPr>
            <a:cxnSpLocks/>
          </p:cNvCxnSpPr>
          <p:nvPr/>
        </p:nvCxnSpPr>
        <p:spPr>
          <a:xfrm flipV="1">
            <a:off x="5173510" y="1180214"/>
            <a:ext cx="0" cy="4859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A4480D4-32F0-49A8-ACAF-88844061213E}"/>
              </a:ext>
            </a:extLst>
          </p:cNvPr>
          <p:cNvCxnSpPr>
            <a:cxnSpLocks/>
          </p:cNvCxnSpPr>
          <p:nvPr/>
        </p:nvCxnSpPr>
        <p:spPr>
          <a:xfrm flipV="1">
            <a:off x="7263474" y="1180214"/>
            <a:ext cx="0" cy="4849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A81D3C2-9441-4B5E-82F3-784A45CCF4AA}"/>
              </a:ext>
            </a:extLst>
          </p:cNvPr>
          <p:cNvCxnSpPr>
            <a:cxnSpLocks/>
          </p:cNvCxnSpPr>
          <p:nvPr/>
        </p:nvCxnSpPr>
        <p:spPr>
          <a:xfrm flipV="1">
            <a:off x="9330685" y="1180214"/>
            <a:ext cx="0" cy="4849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A11C1EF1-D01D-D863-217F-4CC7D7AED4AD}"/>
              </a:ext>
            </a:extLst>
          </p:cNvPr>
          <p:cNvSpPr txBox="1">
            <a:spLocks/>
          </p:cNvSpPr>
          <p:nvPr/>
        </p:nvSpPr>
        <p:spPr>
          <a:xfrm>
            <a:off x="838200" y="257176"/>
            <a:ext cx="10515600" cy="7810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sz="1862" b="1" i="0" u="none" strike="noStrike" kern="1200" spc="0" baseline="0">
                <a:solidFill>
                  <a:prstClr val="black">
                    <a:lumMod val="65000"/>
                    <a:lumOff val="35000"/>
                  </a:prstClr>
                </a:solidFill>
                <a:latin typeface="+mn-lt"/>
                <a:ea typeface="+mn-ea"/>
                <a:cs typeface="+mn-cs"/>
              </a:defRPr>
            </a:pPr>
            <a:r>
              <a:rPr lang="en-US" sz="2400" b="1" dirty="0">
                <a:latin typeface="+mn-lt"/>
                <a:ea typeface="+mn-ea"/>
                <a:cs typeface="+mn-cs"/>
              </a:rPr>
              <a:t>Tucannon Hatchery Origin Spring Chinook</a:t>
            </a:r>
            <a:br>
              <a:rPr lang="en-US" sz="2400" b="1" dirty="0">
                <a:latin typeface="+mn-lt"/>
                <a:ea typeface="+mn-ea"/>
                <a:cs typeface="+mn-cs"/>
              </a:rPr>
            </a:br>
            <a:r>
              <a:rPr lang="en-US" sz="2100" dirty="0">
                <a:latin typeface="+mn-lt"/>
                <a:ea typeface="+mn-ea"/>
                <a:cs typeface="+mn-cs"/>
              </a:rPr>
              <a:t>Juvenile Survival - DART Point Estimates to Downstream Locations</a:t>
            </a:r>
            <a:endParaRPr lang="en-US" sz="1600" dirty="0">
              <a:latin typeface="+mn-lt"/>
              <a:ea typeface="+mn-ea"/>
              <a:cs typeface="+mn-cs"/>
            </a:endParaRPr>
          </a:p>
        </p:txBody>
      </p:sp>
      <p:grpSp>
        <p:nvGrpSpPr>
          <p:cNvPr id="19" name="Group 18">
            <a:extLst>
              <a:ext uri="{FF2B5EF4-FFF2-40B4-BE49-F238E27FC236}">
                <a16:creationId xmlns:a16="http://schemas.microsoft.com/office/drawing/2014/main" xmlns="" id="{4D9EA03D-98DD-CEEA-8A58-5F2B4C377E59}"/>
              </a:ext>
            </a:extLst>
          </p:cNvPr>
          <p:cNvGrpSpPr/>
          <p:nvPr/>
        </p:nvGrpSpPr>
        <p:grpSpPr>
          <a:xfrm>
            <a:off x="7793219" y="2466711"/>
            <a:ext cx="3564060" cy="2757036"/>
            <a:chOff x="7793219" y="2466711"/>
            <a:chExt cx="3564060" cy="2757036"/>
          </a:xfrm>
        </p:grpSpPr>
        <p:sp>
          <p:nvSpPr>
            <p:cNvPr id="2" name="Oval 1">
              <a:extLst>
                <a:ext uri="{FF2B5EF4-FFF2-40B4-BE49-F238E27FC236}">
                  <a16:creationId xmlns:a16="http://schemas.microsoft.com/office/drawing/2014/main" xmlns="" id="{0104B105-A610-6410-1BB0-A7ED82A230A8}"/>
                </a:ext>
              </a:extLst>
            </p:cNvPr>
            <p:cNvSpPr/>
            <p:nvPr/>
          </p:nvSpPr>
          <p:spPr>
            <a:xfrm rot="2318631">
              <a:off x="7793219" y="2466711"/>
              <a:ext cx="654623" cy="1405175"/>
            </a:xfrm>
            <a:prstGeom prst="ellipse">
              <a:avLst/>
            </a:prstGeom>
            <a:noFill/>
            <a:ln w="50800">
              <a:solidFill>
                <a:srgbClr val="34F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EC819DB0-305A-1EDC-5E0B-7F7DB76847AF}"/>
                </a:ext>
              </a:extLst>
            </p:cNvPr>
            <p:cNvSpPr/>
            <p:nvPr/>
          </p:nvSpPr>
          <p:spPr>
            <a:xfrm rot="2318631">
              <a:off x="8660684" y="3594902"/>
              <a:ext cx="569922" cy="593218"/>
            </a:xfrm>
            <a:prstGeom prst="ellipse">
              <a:avLst/>
            </a:prstGeom>
            <a:noFill/>
            <a:ln w="44450">
              <a:solidFill>
                <a:srgbClr val="DB0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56690EC3-BD87-8956-D5F5-2127E04A5FDE}"/>
                </a:ext>
              </a:extLst>
            </p:cNvPr>
            <p:cNvSpPr/>
            <p:nvPr/>
          </p:nvSpPr>
          <p:spPr>
            <a:xfrm rot="2318631">
              <a:off x="10787357" y="4630529"/>
              <a:ext cx="569922" cy="593218"/>
            </a:xfrm>
            <a:prstGeom prst="ellipse">
              <a:avLst/>
            </a:prstGeom>
            <a:noFill/>
            <a:ln w="50800">
              <a:solidFill>
                <a:srgbClr val="DB0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D3E472C6-DAA6-84AA-8071-B937830DF3D8}"/>
                </a:ext>
              </a:extLst>
            </p:cNvPr>
            <p:cNvSpPr/>
            <p:nvPr/>
          </p:nvSpPr>
          <p:spPr>
            <a:xfrm rot="2318631">
              <a:off x="9770292" y="3276848"/>
              <a:ext cx="1092420" cy="1225084"/>
            </a:xfrm>
            <a:prstGeom prst="ellipse">
              <a:avLst/>
            </a:prstGeom>
            <a:noFill/>
            <a:ln w="50800">
              <a:solidFill>
                <a:srgbClr val="34F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xmlns="" id="{9472479F-F7BD-550C-EC84-890CBBAFA9DB}"/>
                </a:ext>
              </a:extLst>
            </p:cNvPr>
            <p:cNvCxnSpPr>
              <a:cxnSpLocks/>
            </p:cNvCxnSpPr>
            <p:nvPr/>
          </p:nvCxnSpPr>
          <p:spPr>
            <a:xfrm>
              <a:off x="8537852" y="3252355"/>
              <a:ext cx="1219212" cy="384463"/>
            </a:xfrm>
            <a:prstGeom prst="straightConnector1">
              <a:avLst/>
            </a:prstGeom>
            <a:ln w="57150">
              <a:solidFill>
                <a:srgbClr val="34FC3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02CC5990-37F9-D322-C81C-B6CF9FE74DAA}"/>
                </a:ext>
              </a:extLst>
            </p:cNvPr>
            <p:cNvCxnSpPr>
              <a:cxnSpLocks/>
            </p:cNvCxnSpPr>
            <p:nvPr/>
          </p:nvCxnSpPr>
          <p:spPr>
            <a:xfrm>
              <a:off x="9245942" y="4038357"/>
              <a:ext cx="1523279" cy="792243"/>
            </a:xfrm>
            <a:prstGeom prst="straightConnector1">
              <a:avLst/>
            </a:prstGeom>
            <a:ln w="57150">
              <a:solidFill>
                <a:srgbClr val="DB03CC"/>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667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38ADCAF3-5F8A-58AF-C018-4A02E4660F8D}"/>
              </a:ext>
            </a:extLst>
          </p:cNvPr>
          <p:cNvGraphicFramePr/>
          <p:nvPr/>
        </p:nvGraphicFramePr>
        <p:xfrm>
          <a:off x="1869204" y="1169581"/>
          <a:ext cx="5339315" cy="5086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xmlns="" id="{06AC770D-4EC6-5AA2-C2C0-CAB35E91D99E}"/>
              </a:ext>
            </a:extLst>
          </p:cNvPr>
          <p:cNvSpPr>
            <a:spLocks noGrp="1"/>
          </p:cNvSpPr>
          <p:nvPr>
            <p:ph type="title"/>
          </p:nvPr>
        </p:nvSpPr>
        <p:spPr>
          <a:xfrm>
            <a:off x="1384179" y="414669"/>
            <a:ext cx="6309363" cy="754912"/>
          </a:xfrm>
        </p:spPr>
        <p:txBody>
          <a:bodyPr>
            <a:noAutofit/>
          </a:bodyPr>
          <a:lstStyle/>
          <a:p>
            <a:pPr algn="ctr"/>
            <a:r>
              <a:rPr lang="en-US" sz="2800" b="1" dirty="0"/>
              <a:t>Juvenile Mortality</a:t>
            </a:r>
            <a:r>
              <a:rPr lang="en-US" sz="2400" b="1" dirty="0"/>
              <a:t/>
            </a:r>
            <a:br>
              <a:rPr lang="en-US" sz="2400" b="1" dirty="0"/>
            </a:br>
            <a:r>
              <a:rPr lang="en-US" sz="1800" b="1" dirty="0"/>
              <a:t>Tucannon River Mouth to Lower Monumental Dam</a:t>
            </a:r>
            <a:endParaRPr lang="en-US" sz="2400" b="1" dirty="0"/>
          </a:p>
        </p:txBody>
      </p:sp>
      <p:sp>
        <p:nvSpPr>
          <p:cNvPr id="7" name="Title 1">
            <a:extLst>
              <a:ext uri="{FF2B5EF4-FFF2-40B4-BE49-F238E27FC236}">
                <a16:creationId xmlns:a16="http://schemas.microsoft.com/office/drawing/2014/main" xmlns="" id="{8B0CE254-9D28-02D2-CAAD-274501DA0FF6}"/>
              </a:ext>
            </a:extLst>
          </p:cNvPr>
          <p:cNvSpPr txBox="1">
            <a:spLocks/>
          </p:cNvSpPr>
          <p:nvPr/>
        </p:nvSpPr>
        <p:spPr>
          <a:xfrm>
            <a:off x="7792246" y="2363438"/>
            <a:ext cx="2530550" cy="21311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Why the recent increase in mortality?</a:t>
            </a:r>
          </a:p>
        </p:txBody>
      </p:sp>
    </p:spTree>
    <p:extLst>
      <p:ext uri="{BB962C8B-B14F-4D97-AF65-F5344CB8AC3E}">
        <p14:creationId xmlns:p14="http://schemas.microsoft.com/office/powerpoint/2010/main" val="90289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38ADCAF3-5F8A-58AF-C018-4A02E4660F8D}"/>
              </a:ext>
            </a:extLst>
          </p:cNvPr>
          <p:cNvGraphicFramePr/>
          <p:nvPr/>
        </p:nvGraphicFramePr>
        <p:xfrm>
          <a:off x="543324" y="1169581"/>
          <a:ext cx="5339315" cy="508697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xmlns="" id="{06AC770D-4EC6-5AA2-C2C0-CAB35E91D99E}"/>
              </a:ext>
            </a:extLst>
          </p:cNvPr>
          <p:cNvSpPr>
            <a:spLocks noGrp="1"/>
          </p:cNvSpPr>
          <p:nvPr>
            <p:ph type="title"/>
          </p:nvPr>
        </p:nvSpPr>
        <p:spPr>
          <a:xfrm>
            <a:off x="0" y="414669"/>
            <a:ext cx="6309363" cy="754912"/>
          </a:xfrm>
        </p:spPr>
        <p:txBody>
          <a:bodyPr>
            <a:noAutofit/>
          </a:bodyPr>
          <a:lstStyle/>
          <a:p>
            <a:pPr algn="ctr"/>
            <a:r>
              <a:rPr lang="en-US" sz="2800" b="1" dirty="0"/>
              <a:t>Juvenile Mortality</a:t>
            </a:r>
            <a:r>
              <a:rPr lang="en-US" sz="2400" b="1" dirty="0"/>
              <a:t/>
            </a:r>
            <a:br>
              <a:rPr lang="en-US" sz="2400" b="1" dirty="0"/>
            </a:br>
            <a:r>
              <a:rPr lang="en-US" sz="1800" b="1" dirty="0"/>
              <a:t>Tucannon River Mouth to Lower Monumental Dam</a:t>
            </a:r>
            <a:endParaRPr lang="en-US" sz="2400" b="1" dirty="0"/>
          </a:p>
        </p:txBody>
      </p:sp>
      <p:graphicFrame>
        <p:nvGraphicFramePr>
          <p:cNvPr id="2" name="Chart 1">
            <a:extLst>
              <a:ext uri="{FF2B5EF4-FFF2-40B4-BE49-F238E27FC236}">
                <a16:creationId xmlns:a16="http://schemas.microsoft.com/office/drawing/2014/main" xmlns="" id="{9F8027F4-294C-3889-67D8-737D5E2671A2}"/>
              </a:ext>
            </a:extLst>
          </p:cNvPr>
          <p:cNvGraphicFramePr/>
          <p:nvPr/>
        </p:nvGraphicFramePr>
        <p:xfrm>
          <a:off x="6178174" y="1169580"/>
          <a:ext cx="5562270" cy="508697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
            <a:extLst>
              <a:ext uri="{FF2B5EF4-FFF2-40B4-BE49-F238E27FC236}">
                <a16:creationId xmlns:a16="http://schemas.microsoft.com/office/drawing/2014/main" xmlns="" id="{B70ED854-45DE-8EC8-4176-8B84AE5130B8}"/>
              </a:ext>
            </a:extLst>
          </p:cNvPr>
          <p:cNvSpPr txBox="1">
            <a:spLocks/>
          </p:cNvSpPr>
          <p:nvPr/>
        </p:nvSpPr>
        <p:spPr>
          <a:xfrm>
            <a:off x="5804627" y="414669"/>
            <a:ext cx="6309363" cy="754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Walleye in Juvenile Bypasses</a:t>
            </a:r>
            <a:endParaRPr lang="en-US" sz="2400" b="1" dirty="0"/>
          </a:p>
        </p:txBody>
      </p:sp>
    </p:spTree>
    <p:extLst>
      <p:ext uri="{BB962C8B-B14F-4D97-AF65-F5344CB8AC3E}">
        <p14:creationId xmlns:p14="http://schemas.microsoft.com/office/powerpoint/2010/main" val="331333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fish with a long tail">
            <a:extLst>
              <a:ext uri="{FF2B5EF4-FFF2-40B4-BE49-F238E27FC236}">
                <a16:creationId xmlns:a16="http://schemas.microsoft.com/office/drawing/2014/main" xmlns="" id="{6A261294-998B-0075-E706-285EB2A68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01" y="841798"/>
            <a:ext cx="5769905" cy="1554941"/>
          </a:xfrm>
          <a:prstGeom prst="rect">
            <a:avLst/>
          </a:prstGeom>
          <a:ln w="19050">
            <a:solidFill>
              <a:schemeClr val="tx1"/>
            </a:solidFill>
          </a:ln>
          <a:effectLst>
            <a:outerShdw blurRad="50800" dist="38100" dir="2700000" algn="tl" rotWithShape="0">
              <a:prstClr val="black">
                <a:alpha val="40000"/>
              </a:prstClr>
            </a:outerShdw>
          </a:effectLst>
        </p:spPr>
      </p:pic>
      <p:sp>
        <p:nvSpPr>
          <p:cNvPr id="10" name="Title 1">
            <a:extLst>
              <a:ext uri="{FF2B5EF4-FFF2-40B4-BE49-F238E27FC236}">
                <a16:creationId xmlns:a16="http://schemas.microsoft.com/office/drawing/2014/main" xmlns="" id="{DA7BA560-F5A6-67C2-6EE4-1529922089BA}"/>
              </a:ext>
            </a:extLst>
          </p:cNvPr>
          <p:cNvSpPr txBox="1">
            <a:spLocks/>
          </p:cNvSpPr>
          <p:nvPr/>
        </p:nvSpPr>
        <p:spPr>
          <a:xfrm>
            <a:off x="2215379" y="371539"/>
            <a:ext cx="2530550" cy="4116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Walleye</a:t>
            </a:r>
          </a:p>
        </p:txBody>
      </p:sp>
      <p:sp>
        <p:nvSpPr>
          <p:cNvPr id="11" name="Title 1">
            <a:extLst>
              <a:ext uri="{FF2B5EF4-FFF2-40B4-BE49-F238E27FC236}">
                <a16:creationId xmlns:a16="http://schemas.microsoft.com/office/drawing/2014/main" xmlns="" id="{CE3C2698-2E13-1165-2F3F-A944B59C98ED}"/>
              </a:ext>
            </a:extLst>
          </p:cNvPr>
          <p:cNvSpPr txBox="1">
            <a:spLocks/>
          </p:cNvSpPr>
          <p:nvPr/>
        </p:nvSpPr>
        <p:spPr>
          <a:xfrm>
            <a:off x="508165" y="2455340"/>
            <a:ext cx="5858933" cy="20237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5 Walleye captured in Tucannon smolt trap in 2022</a:t>
            </a:r>
          </a:p>
          <a:p>
            <a:pPr algn="ctr"/>
            <a:endParaRPr lang="en-US" sz="1050" b="1" dirty="0"/>
          </a:p>
          <a:p>
            <a:pPr algn="ctr"/>
            <a:r>
              <a:rPr lang="en-US" sz="2800" b="1" dirty="0"/>
              <a:t>0 captured in the previous 25 years at the same trap location</a:t>
            </a:r>
          </a:p>
        </p:txBody>
      </p:sp>
      <p:grpSp>
        <p:nvGrpSpPr>
          <p:cNvPr id="17" name="Group 16">
            <a:extLst>
              <a:ext uri="{FF2B5EF4-FFF2-40B4-BE49-F238E27FC236}">
                <a16:creationId xmlns:a16="http://schemas.microsoft.com/office/drawing/2014/main" xmlns="" id="{55CCDC11-1C7C-8D3F-0DDD-27F0B17244C4}"/>
              </a:ext>
            </a:extLst>
          </p:cNvPr>
          <p:cNvGrpSpPr/>
          <p:nvPr/>
        </p:nvGrpSpPr>
        <p:grpSpPr>
          <a:xfrm>
            <a:off x="6800678" y="577368"/>
            <a:ext cx="5002769" cy="5312804"/>
            <a:chOff x="6769505" y="1125911"/>
            <a:chExt cx="5002769" cy="5312804"/>
          </a:xfrm>
        </p:grpSpPr>
        <p:sp>
          <p:nvSpPr>
            <p:cNvPr id="2" name="Title 1">
              <a:extLst>
                <a:ext uri="{FF2B5EF4-FFF2-40B4-BE49-F238E27FC236}">
                  <a16:creationId xmlns:a16="http://schemas.microsoft.com/office/drawing/2014/main" xmlns="" id="{1E856A0C-45AE-1160-3103-8D5838518927}"/>
                </a:ext>
              </a:extLst>
            </p:cNvPr>
            <p:cNvSpPr txBox="1">
              <a:spLocks/>
            </p:cNvSpPr>
            <p:nvPr/>
          </p:nvSpPr>
          <p:spPr>
            <a:xfrm>
              <a:off x="7264401" y="1125911"/>
              <a:ext cx="3964324" cy="1554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Other Predators Contributing</a:t>
              </a:r>
            </a:p>
          </p:txBody>
        </p:sp>
        <p:pic>
          <p:nvPicPr>
            <p:cNvPr id="5" name="Picture 4" descr="A bird flying over water">
              <a:extLst>
                <a:ext uri="{FF2B5EF4-FFF2-40B4-BE49-F238E27FC236}">
                  <a16:creationId xmlns:a16="http://schemas.microsoft.com/office/drawing/2014/main" xmlns="" id="{E5F22EA4-8B42-A480-C00C-0E23824D0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092" y="4729410"/>
              <a:ext cx="2393027" cy="1709305"/>
            </a:xfrm>
            <a:prstGeom prst="rect">
              <a:avLst/>
            </a:prstGeom>
            <a:noFill/>
            <a:ln w="25400">
              <a:solidFill>
                <a:srgbClr val="000000"/>
              </a:solidFill>
            </a:ln>
            <a:effectLst>
              <a:outerShdw blurRad="50800" dist="38100" dir="2700000" algn="tl" rotWithShape="0">
                <a:prstClr val="black">
                  <a:alpha val="40000"/>
                </a:prstClr>
              </a:outerShdw>
            </a:effectLst>
          </p:spPr>
        </p:pic>
        <p:pic>
          <p:nvPicPr>
            <p:cNvPr id="14" name="Picture 13" descr="A picture containing fish, soft-finned fish">
              <a:extLst>
                <a:ext uri="{FF2B5EF4-FFF2-40B4-BE49-F238E27FC236}">
                  <a16:creationId xmlns:a16="http://schemas.microsoft.com/office/drawing/2014/main" xmlns="" id="{0939DAAA-D530-5CED-EE19-6D5DF1E53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9505" y="4967287"/>
              <a:ext cx="2726799" cy="1233552"/>
            </a:xfrm>
            <a:prstGeom prst="rect">
              <a:avLst/>
            </a:prstGeom>
            <a:ln w="25400">
              <a:solidFill>
                <a:srgbClr val="000000"/>
              </a:solidFill>
            </a:ln>
            <a:effectLst>
              <a:outerShdw blurRad="50800" dist="38100" dir="2700000" algn="tl" rotWithShape="0">
                <a:prstClr val="black">
                  <a:alpha val="40000"/>
                </a:prstClr>
              </a:outerShdw>
            </a:effectLst>
          </p:spPr>
        </p:pic>
        <p:pic>
          <p:nvPicPr>
            <p:cNvPr id="16" name="Picture 15" descr="A bird swimming in water&#10;&#10;Description automatically generated with medium confidence">
              <a:extLst>
                <a:ext uri="{FF2B5EF4-FFF2-40B4-BE49-F238E27FC236}">
                  <a16:creationId xmlns:a16="http://schemas.microsoft.com/office/drawing/2014/main" xmlns="" id="{044E14B2-FEB9-8AD5-97B3-4385D1B68D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0120" y="3430561"/>
              <a:ext cx="2286000" cy="1714500"/>
            </a:xfrm>
            <a:prstGeom prst="rect">
              <a:avLst/>
            </a:prstGeom>
            <a:ln w="25400">
              <a:solidFill>
                <a:srgbClr val="000000"/>
              </a:solidFill>
            </a:ln>
            <a:effectLst>
              <a:outerShdw blurRad="50800" dist="38100" dir="2700000" algn="tl" rotWithShape="0">
                <a:prstClr val="black">
                  <a:alpha val="40000"/>
                </a:prstClr>
              </a:outerShdw>
            </a:effectLst>
          </p:spPr>
        </p:pic>
        <p:pic>
          <p:nvPicPr>
            <p:cNvPr id="12" name="Picture 11" descr="A silver fish with red eyes&#10;&#10;Description automatically generated with low confidence">
              <a:extLst>
                <a:ext uri="{FF2B5EF4-FFF2-40B4-BE49-F238E27FC236}">
                  <a16:creationId xmlns:a16="http://schemas.microsoft.com/office/drawing/2014/main" xmlns="" id="{B31D8A58-983A-7F66-1E86-18718D64E4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9035" y="2466740"/>
              <a:ext cx="2383239" cy="1373200"/>
            </a:xfrm>
            <a:prstGeom prst="rect">
              <a:avLst/>
            </a:prstGeom>
            <a:ln w="25400">
              <a:solidFill>
                <a:srgbClr val="000000"/>
              </a:solidFill>
            </a:ln>
            <a:effectLst>
              <a:outerShdw blurRad="50800" dist="38100" dir="2700000" algn="tl" rotWithShape="0">
                <a:prstClr val="black">
                  <a:alpha val="40000"/>
                </a:prstClr>
              </a:outerShdw>
            </a:effectLst>
          </p:spPr>
        </p:pic>
        <p:pic>
          <p:nvPicPr>
            <p:cNvPr id="7" name="Picture 6" descr="A picture containing grass, outdoor, bird, aquatic bird&#10;&#10;Description automatically generated">
              <a:extLst>
                <a:ext uri="{FF2B5EF4-FFF2-40B4-BE49-F238E27FC236}">
                  <a16:creationId xmlns:a16="http://schemas.microsoft.com/office/drawing/2014/main" xmlns="" id="{63C3D880-2FCE-835C-81B3-DCEB001016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2960" y="2522724"/>
              <a:ext cx="1878647" cy="1444769"/>
            </a:xfrm>
            <a:prstGeom prst="rect">
              <a:avLst/>
            </a:prstGeom>
            <a:ln w="25400">
              <a:solidFill>
                <a:srgbClr val="000000"/>
              </a:solidFill>
            </a:ln>
            <a:effectLst>
              <a:outerShdw blurRad="50800" dist="38100" dir="2700000" algn="tl" rotWithShape="0">
                <a:prstClr val="black">
                  <a:alpha val="40000"/>
                </a:prstClr>
              </a:outerShdw>
            </a:effectLst>
          </p:spPr>
        </p:pic>
      </p:grpSp>
      <p:pic>
        <p:nvPicPr>
          <p:cNvPr id="1026" name="Picture 2">
            <a:extLst>
              <a:ext uri="{FF2B5EF4-FFF2-40B4-BE49-F238E27FC236}">
                <a16:creationId xmlns:a16="http://schemas.microsoft.com/office/drawing/2014/main" xmlns="" id="{5BECF7C4-84CC-1693-FA7A-B902BC31D48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17722" y="4479049"/>
            <a:ext cx="4295775" cy="2028825"/>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4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788</Words>
  <Application>Microsoft Office PowerPoint</Application>
  <PresentationFormat>Widescreen</PresentationFormat>
  <Paragraphs>226</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Calibri Light</vt:lpstr>
      <vt:lpstr>Times New Roman</vt:lpstr>
      <vt:lpstr>Wingdings</vt:lpstr>
      <vt:lpstr>Office Theme</vt:lpstr>
      <vt:lpstr>Tucannon Spring Chinook  2022 Return 2023 Forecast And Other Fun Facts!  And Some Steelhead……  And Some Fall Chinook/Coho……</vt:lpstr>
      <vt:lpstr>PowerPoint Presentation</vt:lpstr>
      <vt:lpstr>PowerPoint Presentation</vt:lpstr>
      <vt:lpstr>PowerPoint Presentation</vt:lpstr>
      <vt:lpstr>PowerPoint Presentation</vt:lpstr>
      <vt:lpstr>PowerPoint Presentation</vt:lpstr>
      <vt:lpstr>Juvenile Mortality Tucannon River Mouth to Lower Monumental Dam</vt:lpstr>
      <vt:lpstr>Juvenile Mortality Tucannon River Mouth to Lower Monumental Dam</vt:lpstr>
      <vt:lpstr>PowerPoint Presentation</vt:lpstr>
      <vt:lpstr>PowerPoint Presentation</vt:lpstr>
      <vt:lpstr>PowerPoint Presentation</vt:lpstr>
      <vt:lpstr>Tucannon Spring Chinook 2022 Releases</vt:lpstr>
      <vt:lpstr>Tucannon Spring Chinook 2022 Survival to Downstream Locations</vt:lpstr>
      <vt:lpstr>Tucannon Spring Chinook 2023 Releases</vt:lpstr>
      <vt:lpstr>Tucannon Spring Chinook 2023 Survival to Downstream Locations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Tucannon Spring Chinook  2022 Return 2023 Forecast</dc:title>
  <dc:creator>Bumgarner, Joseph D (DFW)</dc:creator>
  <cp:lastModifiedBy>Kris Fischer</cp:lastModifiedBy>
  <cp:revision>20</cp:revision>
  <dcterms:created xsi:type="dcterms:W3CDTF">2023-04-10T22:27:07Z</dcterms:created>
  <dcterms:modified xsi:type="dcterms:W3CDTF">2023-05-10T21:20:46Z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5011977-b912-4387-97a4-f4c94a801377_Enabled">
    <vt:lpwstr>true</vt:lpwstr>
  </property>
  <property fmtid="{D5CDD505-2E9C-101B-9397-08002B2CF9AE}" pid="3" name="MSIP_Label_45011977-b912-4387-97a4-f4c94a801377_SetDate">
    <vt:lpwstr>2023-04-10T22:38:46Z</vt:lpwstr>
  </property>
  <property fmtid="{D5CDD505-2E9C-101B-9397-08002B2CF9AE}" pid="4" name="MSIP_Label_45011977-b912-4387-97a4-f4c94a801377_Method">
    <vt:lpwstr>Standard</vt:lpwstr>
  </property>
  <property fmtid="{D5CDD505-2E9C-101B-9397-08002B2CF9AE}" pid="5" name="MSIP_Label_45011977-b912-4387-97a4-f4c94a801377_Name">
    <vt:lpwstr>Uncategorized Data</vt:lpwstr>
  </property>
  <property fmtid="{D5CDD505-2E9C-101B-9397-08002B2CF9AE}" pid="6" name="MSIP_Label_45011977-b912-4387-97a4-f4c94a801377_SiteId">
    <vt:lpwstr>11d0e217-264e-400a-8ba0-57dcc127d72d</vt:lpwstr>
  </property>
  <property fmtid="{D5CDD505-2E9C-101B-9397-08002B2CF9AE}" pid="7" name="MSIP_Label_45011977-b912-4387-97a4-f4c94a801377_ActionId">
    <vt:lpwstr>a8752a4e-742f-4ad8-9f07-5433f7e364d1</vt:lpwstr>
  </property>
  <property fmtid="{D5CDD505-2E9C-101B-9397-08002B2CF9AE}" pid="8" name="MSIP_Label_45011977-b912-4387-97a4-f4c94a801377_ContentBits">
    <vt:lpwstr>0</vt:lpwstr>
  </property>
</Properties>
</file>